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6" r:id="rId6"/>
    <p:sldId id="265" r:id="rId7"/>
    <p:sldId id="264" r:id="rId8"/>
    <p:sldId id="263" r:id="rId9"/>
    <p:sldId id="267" r:id="rId10"/>
    <p:sldId id="274" r:id="rId11"/>
    <p:sldId id="273" r:id="rId12"/>
    <p:sldId id="275" r:id="rId13"/>
    <p:sldId id="276" r:id="rId14"/>
    <p:sldId id="277" r:id="rId15"/>
    <p:sldId id="272" r:id="rId16"/>
    <p:sldId id="271" r:id="rId17"/>
    <p:sldId id="293" r:id="rId18"/>
    <p:sldId id="298" r:id="rId19"/>
    <p:sldId id="299" r:id="rId20"/>
    <p:sldId id="300" r:id="rId21"/>
    <p:sldId id="301" r:id="rId22"/>
    <p:sldId id="294" r:id="rId23"/>
    <p:sldId id="295" r:id="rId24"/>
    <p:sldId id="290" r:id="rId25"/>
    <p:sldId id="291" r:id="rId26"/>
    <p:sldId id="292" r:id="rId27"/>
    <p:sldId id="287" r:id="rId28"/>
    <p:sldId id="288" r:id="rId29"/>
    <p:sldId id="289" r:id="rId30"/>
    <p:sldId id="296" r:id="rId31"/>
    <p:sldId id="284" r:id="rId32"/>
    <p:sldId id="286" r:id="rId33"/>
    <p:sldId id="281" r:id="rId34"/>
    <p:sldId id="303" r:id="rId35"/>
    <p:sldId id="302" r:id="rId36"/>
    <p:sldId id="283" r:id="rId37"/>
    <p:sldId id="278" r:id="rId38"/>
    <p:sldId id="304" r:id="rId39"/>
    <p:sldId id="279" r:id="rId40"/>
    <p:sldId id="280" r:id="rId41"/>
    <p:sldId id="270" r:id="rId42"/>
    <p:sldId id="305" r:id="rId43"/>
    <p:sldId id="269" r:id="rId44"/>
    <p:sldId id="306" r:id="rId45"/>
    <p:sldId id="268" r:id="rId46"/>
    <p:sldId id="307" r:id="rId47"/>
    <p:sldId id="308" r:id="rId48"/>
    <p:sldId id="313" r:id="rId49"/>
    <p:sldId id="314" r:id="rId50"/>
    <p:sldId id="315" r:id="rId51"/>
    <p:sldId id="312" r:id="rId52"/>
    <p:sldId id="311" r:id="rId53"/>
    <p:sldId id="316" r:id="rId54"/>
    <p:sldId id="317" r:id="rId55"/>
    <p:sldId id="310" r:id="rId56"/>
    <p:sldId id="321" r:id="rId57"/>
    <p:sldId id="323" r:id="rId58"/>
    <p:sldId id="322" r:id="rId59"/>
    <p:sldId id="324" r:id="rId60"/>
    <p:sldId id="326" r:id="rId61"/>
    <p:sldId id="325" r:id="rId62"/>
    <p:sldId id="327" r:id="rId63"/>
    <p:sldId id="328" r:id="rId64"/>
    <p:sldId id="319" r:id="rId65"/>
    <p:sldId id="331" r:id="rId66"/>
    <p:sldId id="332" r:id="rId67"/>
    <p:sldId id="330" r:id="rId68"/>
    <p:sldId id="333" r:id="rId69"/>
    <p:sldId id="329" r:id="rId70"/>
    <p:sldId id="334" r:id="rId71"/>
    <p:sldId id="318" r:id="rId7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FCC8"/>
    <a:srgbClr val="44F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ECF5B51-E684-4C9D-9924-62F82CFE6D2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3DAC8CE4-35C2-499B-B8A8-EA2F9B38E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6F03DC76-0C58-4463-BE64-E37E74CA8763}"/>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DD532543-0830-4A02-AF2C-D086AA5C192B}"/>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8486994C-747A-4943-A124-2951D9D340E7}"/>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8840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82D9CE-0B4E-4328-BFEC-BAD2C37CAE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F4CF82FB-4F24-4EE9-AFAE-12C8A4B5617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3C383AB1-36C6-484A-86CD-A77C575386DB}"/>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B4201955-C009-44D6-9E84-61B59CA71C15}"/>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89D79F1-BE8A-4653-87EC-D3D7E4ACF09F}"/>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3672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9F93B1A-9A93-4411-AD4D-9D9DF47DE4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6F38BDAF-8580-42A6-A110-47502472528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5CED1714-4E27-40D6-B7DE-6A468526A645}"/>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176A6D8E-C82E-4AB9-9A1C-B69676D70D33}"/>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47580EF5-0389-4CE1-B207-4F42D8EA2134}"/>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1419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314EBF-E253-44E8-966F-1D656D3C7DD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32E8722D-D1F8-4755-BB2B-22C71E925A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444A9DB6-3C82-421A-B303-3D03A18267B4}"/>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9912D5C8-87B4-4E97-B976-2CE1F03F0C63}"/>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4F3F017-B77B-4680-A2BC-4C0522DB6023}"/>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6928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11ED95-A6B5-4B2A-B536-B78CBE33D2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37CA9B41-DFF7-409D-87CF-E721788CE7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360023D-6316-403F-8255-DD12F996B03B}"/>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0CA04EB9-B342-417B-A432-0C93296AFEEE}"/>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CA335902-04D5-4095-977E-4BBDEDDB1BF1}"/>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2062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C0361B-E520-4A5F-AF4D-44A1AB1E32F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DEFC5C03-A3A2-4A55-9B4B-58F8659B977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9BF46CAF-1969-4A74-BAC5-26187D60EA2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D1F97A0B-EC43-4692-BE53-77FA36937C8B}"/>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E89371D2-B5E7-4271-896E-A58D311A87ED}"/>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3966698-F96A-42FA-9DD7-FA29F1CBF20F}"/>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591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D6296C-3C11-403D-8DC8-B72FCC04DF5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32E63E1E-9E04-41D7-962E-C33AE75E1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249D2EC-B2EB-40D2-B823-898633D3E1C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8DF45569-1C12-411C-A8D2-3710A6693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B17B7C18-D893-4F76-A75E-9BBC783A6F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E1AA0CE1-E017-4777-B622-8957D0AD547E}"/>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8" name="Marcador de pie de página 7">
            <a:extLst>
              <a:ext uri="{FF2B5EF4-FFF2-40B4-BE49-F238E27FC236}">
                <a16:creationId xmlns:a16="http://schemas.microsoft.com/office/drawing/2014/main" xmlns="" id="{CF95B529-FDE1-4B5A-BDED-BE36358E13A5}"/>
              </a:ext>
            </a:extLst>
          </p:cNvPr>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46D46B32-AF8B-4BD4-B1D6-F68381107D44}"/>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1279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0BE1FD-D70F-46BC-92C2-5FD064AF873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4FACF9EC-1910-491E-BD8A-974A4D56C808}"/>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4" name="Marcador de pie de página 3">
            <a:extLst>
              <a:ext uri="{FF2B5EF4-FFF2-40B4-BE49-F238E27FC236}">
                <a16:creationId xmlns:a16="http://schemas.microsoft.com/office/drawing/2014/main" xmlns="" id="{62A2C415-B2EB-4588-9AF3-82BE765BA395}"/>
              </a:ext>
            </a:extLst>
          </p:cNvPr>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13727059-1FA6-4FD5-9CCC-4E1ACC821B54}"/>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5937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91DC625-4EC5-4ED9-9580-98CA0F484053}"/>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3" name="Marcador de pie de página 2">
            <a:extLst>
              <a:ext uri="{FF2B5EF4-FFF2-40B4-BE49-F238E27FC236}">
                <a16:creationId xmlns:a16="http://schemas.microsoft.com/office/drawing/2014/main" xmlns="" id="{11D2F0DB-AD2E-4C07-8FEE-DF60EC1CA339}"/>
              </a:ext>
            </a:extLst>
          </p:cNvPr>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AD54A89C-A471-47AC-817F-68ABA7D9848E}"/>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3201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3F7012-60D7-498F-896A-B717B58EF6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27C06DFF-DB71-4F6B-A4BA-02AD3B5F6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4D28B32D-BB7A-4B92-B370-BD0B918A9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15F24F2-D599-4E39-B7F2-642C05D5CCBB}"/>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A466E075-54E6-40F3-9C21-54EBDA54CE81}"/>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C6753E5C-DB11-4E19-98C4-418C961DF7FC}"/>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9511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030765-D749-483F-A65B-21A03E7EA6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428C4AD8-99C6-483C-A99B-0BC750D6F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2A941EF0-1458-40E7-8300-9FFC2B6AE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F4065E5-FAF4-40B7-8A6C-9F1A8B907B9F}"/>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A0A450D0-DA5E-483A-81CA-2179EB940586}"/>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CDE51DE-3080-46B0-B005-C36D0FC5B433}"/>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1991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B3A725A-E00E-4C45-A461-24CE44E2E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282E0768-F7D5-4B84-A2DB-4198AA9B44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C65636F9-3F66-43AB-8A7F-71834A499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FB02F-6F8B-4930-BD0D-06A9738F4572}" type="datetimeFigureOut">
              <a:rPr lang="es-MX" smtClean="0">
                <a:solidFill>
                  <a:prstClr val="black">
                    <a:tint val="75000"/>
                  </a:prstClr>
                </a:solidFill>
              </a:rPr>
              <a:pPr/>
              <a:t>04/05/2023</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79D96068-B635-470E-B7E4-DED560A27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C31C0409-7EBF-41C7-A9FF-14ADAFAE2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68258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acreditacionensalud.org.co/wp-content/uploads/2022/12/F-PS-055_V2-SOLICITUD-DE-INFORMACION-E-INDICADORES-INSTITUCIONALESIPS-HOSP-FORMULADO.xlsx" TargetMode="External"/><Relationship Id="rId3" Type="http://schemas.openxmlformats.org/officeDocument/2006/relationships/hyperlink" Target="https://acreditacionensalud.org.co/wp-content/uploads/2020/07/F-PS-046-SOLICITUD-DE-EVALUACI%C3%93N-PARA-ACREDITACI%C3%93N-EN-SALUD-IPS-HOSPITALARIA-OTORGAMIENTO-VERSI%C3%93N-3.1.docx" TargetMode="External"/><Relationship Id="rId7" Type="http://schemas.openxmlformats.org/officeDocument/2006/relationships/hyperlink" Target="https://acreditacionensalud.org.co/wp-content/uploads/2020/07/F-PS-060-SOLICITUD-DE-INFORMACI%C3%93N-DE-COLABORADORES-DE-LA-IPS-3.xlsx" TargetMode="External"/><Relationship Id="rId12" Type="http://schemas.openxmlformats.org/officeDocument/2006/relationships/hyperlink" Target="https://acreditacionensalud.org.co/wp-content/uploads/2020/07/F-PS-060-SOLICITUD-DE-INFORMACI%C3%93N-DE-COLABORADORES-DE-LA-IPS-4.xlsx"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acreditacionensalud.org.co/wp-content/uploads/2020/07/F-PS-048-INFORME-DE-AUTOEVALUACI%C3%93N-VISITA-DE-OTORGAMIENTO-VERSI%C3%93N-3.1-PARTE-2-IPS-HOSPITALARIA.docx" TargetMode="External"/><Relationship Id="rId11" Type="http://schemas.openxmlformats.org/officeDocument/2006/relationships/hyperlink" Target="https://acreditacionensalud.org.co/wp-content/uploads/2020/07/F-PS-054%20INFORME%20DE%20AUTOEVALUACI%C3%93N%20IPS%20HOSPITALARIAS%20PARTE%202%20VISITA%20DE%20SEGUIMIENTO%20Y%20COMPLEMENTARIA%20VERSI%C3%93N%203.1.doc" TargetMode="External"/><Relationship Id="rId5" Type="http://schemas.openxmlformats.org/officeDocument/2006/relationships/hyperlink" Target="https://acreditacionensalud.org.co/wp-content/uploads/2020/09/FPS047-INFORME-DE-AUTOEVALUACION-VISITA-OTORGAMIENTO-IPSHOSPITALARIAS-PARTE1-PERFIL-VERSIN3.1.docx" TargetMode="External"/><Relationship Id="rId10" Type="http://schemas.openxmlformats.org/officeDocument/2006/relationships/hyperlink" Target="https://acreditacionensalud.org.co/wp-content/uploads/2021/07/FPS053-v2-INFORME-DE-AUTOEVALUACION-IPS-HOSPITALARIAS-PARTE1-VISITA-DES-EGUIMIENTO-Y-COMPLEMENTARIA-VERSION3.1.doc" TargetMode="External"/><Relationship Id="rId4" Type="http://schemas.openxmlformats.org/officeDocument/2006/relationships/hyperlink" Target="http://www.acreditacionensalud.org.co/Paginas/PageNotFoundError.aspx?requestUrl=http://www.acreditacionensalud.org.co/Documentos%20para%20enlaces%20internos%20web/IPS%20hosp%20autoev%20otorgam%20P1%20mod3.1.docx" TargetMode="External"/><Relationship Id="rId9" Type="http://schemas.openxmlformats.org/officeDocument/2006/relationships/hyperlink" Target="https://acreditacionensalud.org.co/wp-content/uploads/2020/07/F-PS-052-SOLICITUD-DE-EVALUACI%C3%93N-PARA-ACREDITACI%C3%93N-EN-SALUD-IPS-HOSPITALARIA-SEGUIMIENTO-Y-COMPLEMENTARIA-VERSI%C3%93N-3.1-1.doc"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acreditacionensalud.org.co/wp-content/uploads/2020/07/F-PS-049-SOLICITUD-DE-EVALUACI%C3%93N-PARA-ACREDITACI%C3%93N-EN-SALUD-IPS-HOSPITALARIA-NUEVO-CICLO-VERSI%C3%93N-3.1.docx" TargetMode="External"/><Relationship Id="rId7" Type="http://schemas.openxmlformats.org/officeDocument/2006/relationships/hyperlink" Target="https://acreditacionensalud.org.co/wp-content/uploads/2022/12/F-PS-055_V2-SOLICITUD-DE-INFORMACION-E-INDICADORES-INSTITUCIONALESIPS-HOSP-FORMULADO.xlsx"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acreditacionensalud.org.co/wp-content/uploads/2020/07/F-PS-060-SOLICITUD-DE-INFORMACI%C3%93N-DE-COLABORADORES-DE-LA-IPS-5.xlsx" TargetMode="External"/><Relationship Id="rId5" Type="http://schemas.openxmlformats.org/officeDocument/2006/relationships/hyperlink" Target="https://acreditacionensalud.org.co/wp-content/uploads/2020/07/F-PS-051-INFORME-DE-AUTOEVALUACI%C3%93N-VISITA-DE-NUEVO-CICLO-VERSI%C3%93N-3.1-PARTE-2-IPS-HOSPITALARIA.docx" TargetMode="External"/><Relationship Id="rId4" Type="http://schemas.openxmlformats.org/officeDocument/2006/relationships/hyperlink" Target="https://acreditacionensalud.org.co/wp-content/uploads/2022/07/F-PS-050-INFORME-DE-AUTOEVALUACION-IPS-HOSPITALARIAS-PARTE-1-VISITA-DE-NUEVO-CICLO-VERSION-3.1VERSION-1.docx"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7175B35E-F390-4326-9B43-09F7D23DD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8" y="0"/>
            <a:ext cx="12192000" cy="6858000"/>
          </a:xfrm>
          <a:prstGeom prst="rect">
            <a:avLst/>
          </a:prstGeom>
        </p:spPr>
      </p:pic>
      <p:pic>
        <p:nvPicPr>
          <p:cNvPr id="5" name="Imagen 4"/>
          <p:cNvPicPr>
            <a:picLocks noChangeAspect="1"/>
          </p:cNvPicPr>
          <p:nvPr/>
        </p:nvPicPr>
        <p:blipFill>
          <a:blip r:embed="rId3"/>
          <a:stretch>
            <a:fillRect/>
          </a:stretch>
        </p:blipFill>
        <p:spPr>
          <a:xfrm>
            <a:off x="0" y="664559"/>
            <a:ext cx="12192000" cy="6108878"/>
          </a:xfrm>
          <a:prstGeom prst="rect">
            <a:avLst/>
          </a:prstGeom>
        </p:spPr>
      </p:pic>
      <p:sp>
        <p:nvSpPr>
          <p:cNvPr id="6" name="Rectángulo redondeado 5"/>
          <p:cNvSpPr/>
          <p:nvPr/>
        </p:nvSpPr>
        <p:spPr>
          <a:xfrm>
            <a:off x="5230906" y="684727"/>
            <a:ext cx="6225988" cy="1839532"/>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solidFill>
                  <a:srgbClr val="FF0000"/>
                </a:solidFill>
              </a:rPr>
              <a:t>DECRETO 1011 DE 2006</a:t>
            </a:r>
          </a:p>
          <a:p>
            <a:pPr algn="ctr"/>
            <a:r>
              <a:rPr lang="es-MX" sz="2400" b="1" dirty="0" smtClean="0">
                <a:solidFill>
                  <a:srgbClr val="FF0000"/>
                </a:solidFill>
              </a:rPr>
              <a:t>RESOLUCION 3100 DE 2019</a:t>
            </a:r>
          </a:p>
          <a:p>
            <a:pPr algn="ctr"/>
            <a:r>
              <a:rPr lang="es-MX" sz="2400" b="1" dirty="0" smtClean="0">
                <a:solidFill>
                  <a:srgbClr val="FF0000"/>
                </a:solidFill>
              </a:rPr>
              <a:t>RESOLUCION 5095 DE 2018</a:t>
            </a:r>
            <a:endParaRPr lang="es-ES" sz="2400" b="1" dirty="0">
              <a:solidFill>
                <a:srgbClr val="FF0000"/>
              </a:solidFill>
            </a:endParaRPr>
          </a:p>
        </p:txBody>
      </p:sp>
      <p:sp>
        <p:nvSpPr>
          <p:cNvPr id="7" name="Rectángulo 6"/>
          <p:cNvSpPr/>
          <p:nvPr/>
        </p:nvSpPr>
        <p:spPr>
          <a:xfrm>
            <a:off x="5439580" y="5850107"/>
            <a:ext cx="6478073" cy="923330"/>
          </a:xfrm>
          <a:prstGeom prst="rect">
            <a:avLst/>
          </a:prstGeom>
        </p:spPr>
        <p:txBody>
          <a:bodyPr wrap="square">
            <a:spAutoFit/>
          </a:bodyPr>
          <a:lstStyle/>
          <a:p>
            <a:pPr algn="ctr"/>
            <a:r>
              <a:rPr lang="es-ES" b="1" dirty="0">
                <a:solidFill>
                  <a:prstClr val="white"/>
                </a:solidFill>
              </a:rPr>
              <a:t>AGENTE ESPECIAL INTERVENTOR: LARRY LAZA</a:t>
            </a:r>
          </a:p>
          <a:p>
            <a:pPr algn="ctr"/>
            <a:r>
              <a:rPr lang="es-ES" b="1" dirty="0">
                <a:solidFill>
                  <a:prstClr val="white"/>
                </a:solidFill>
              </a:rPr>
              <a:t>FACILITADOR: MABIS MERCADO RUA</a:t>
            </a:r>
          </a:p>
          <a:p>
            <a:pPr algn="ctr"/>
            <a:r>
              <a:rPr lang="es-ES" b="1" dirty="0">
                <a:solidFill>
                  <a:prstClr val="white"/>
                </a:solidFill>
              </a:rPr>
              <a:t>2023</a:t>
            </a:r>
          </a:p>
        </p:txBody>
      </p:sp>
    </p:spTree>
    <p:extLst>
      <p:ext uri="{BB962C8B-B14F-4D97-AF65-F5344CB8AC3E}">
        <p14:creationId xmlns:p14="http://schemas.microsoft.com/office/powerpoint/2010/main" val="3746588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42621" t="20266" r="23396" b="22518"/>
          <a:stretch/>
        </p:blipFill>
        <p:spPr>
          <a:xfrm>
            <a:off x="1068948" y="643945"/>
            <a:ext cx="8744754" cy="5902630"/>
          </a:xfrm>
          <a:prstGeom prst="rect">
            <a:avLst/>
          </a:prstGeom>
        </p:spPr>
      </p:pic>
    </p:spTree>
    <p:extLst>
      <p:ext uri="{BB962C8B-B14F-4D97-AF65-F5344CB8AC3E}">
        <p14:creationId xmlns:p14="http://schemas.microsoft.com/office/powerpoint/2010/main" val="3636664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500" t="21958" r="16550" b="28816"/>
          <a:stretch/>
        </p:blipFill>
        <p:spPr>
          <a:xfrm>
            <a:off x="1081825" y="875764"/>
            <a:ext cx="9527904" cy="5135071"/>
          </a:xfrm>
          <a:prstGeom prst="rect">
            <a:avLst/>
          </a:prstGeom>
        </p:spPr>
      </p:pic>
    </p:spTree>
    <p:extLst>
      <p:ext uri="{BB962C8B-B14F-4D97-AF65-F5344CB8AC3E}">
        <p14:creationId xmlns:p14="http://schemas.microsoft.com/office/powerpoint/2010/main" val="209204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6972" t="22147" r="16550" b="24119"/>
          <a:stretch/>
        </p:blipFill>
        <p:spPr>
          <a:xfrm>
            <a:off x="1326523" y="1017431"/>
            <a:ext cx="9865217" cy="4966510"/>
          </a:xfrm>
          <a:prstGeom prst="rect">
            <a:avLst/>
          </a:prstGeom>
        </p:spPr>
      </p:pic>
    </p:spTree>
    <p:extLst>
      <p:ext uri="{BB962C8B-B14F-4D97-AF65-F5344CB8AC3E}">
        <p14:creationId xmlns:p14="http://schemas.microsoft.com/office/powerpoint/2010/main" val="1508866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500" t="39354" r="16444" b="23179"/>
          <a:stretch/>
        </p:blipFill>
        <p:spPr>
          <a:xfrm>
            <a:off x="927279" y="811369"/>
            <a:ext cx="9929611" cy="5180313"/>
          </a:xfrm>
          <a:prstGeom prst="rect">
            <a:avLst/>
          </a:prstGeom>
        </p:spPr>
      </p:pic>
      <p:sp>
        <p:nvSpPr>
          <p:cNvPr id="4" name="CuadroTexto 3"/>
          <p:cNvSpPr txBox="1"/>
          <p:nvPr/>
        </p:nvSpPr>
        <p:spPr>
          <a:xfrm>
            <a:off x="5434884" y="3683358"/>
            <a:ext cx="5645431" cy="2308324"/>
          </a:xfrm>
          <a:prstGeom prst="rect">
            <a:avLst/>
          </a:prstGeom>
          <a:noFill/>
        </p:spPr>
        <p:txBody>
          <a:bodyPr wrap="square" rtlCol="0">
            <a:spAutoFit/>
          </a:bodyPr>
          <a:lstStyle/>
          <a:p>
            <a:pPr algn="ctr"/>
            <a:r>
              <a:rPr lang="es-CO" sz="4800" b="1" dirty="0" smtClean="0"/>
              <a:t>Resolución 0256: </a:t>
            </a:r>
          </a:p>
          <a:p>
            <a:pPr algn="ctr"/>
            <a:r>
              <a:rPr lang="es-CO" sz="4800" b="1" dirty="0" smtClean="0"/>
              <a:t>indicadores de calidad</a:t>
            </a:r>
            <a:endParaRPr lang="es-CO" sz="4800" b="1" dirty="0"/>
          </a:p>
        </p:txBody>
      </p:sp>
    </p:spTree>
    <p:extLst>
      <p:ext uri="{BB962C8B-B14F-4D97-AF65-F5344CB8AC3E}">
        <p14:creationId xmlns:p14="http://schemas.microsoft.com/office/powerpoint/2010/main" val="1887790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4" name="Imagen 3"/>
          <p:cNvPicPr>
            <a:picLocks noChangeAspect="1"/>
          </p:cNvPicPr>
          <p:nvPr/>
        </p:nvPicPr>
        <p:blipFill rotWithShape="1">
          <a:blip r:embed="rId3"/>
          <a:srcRect l="38028" t="21770" r="18028" b="25622"/>
          <a:stretch/>
        </p:blipFill>
        <p:spPr>
          <a:xfrm>
            <a:off x="953037" y="643945"/>
            <a:ext cx="10367493" cy="5151738"/>
          </a:xfrm>
          <a:prstGeom prst="rect">
            <a:avLst/>
          </a:prstGeom>
        </p:spPr>
      </p:pic>
      <p:sp>
        <p:nvSpPr>
          <p:cNvPr id="5" name="CuadroTexto 4"/>
          <p:cNvSpPr txBox="1"/>
          <p:nvPr/>
        </p:nvSpPr>
        <p:spPr>
          <a:xfrm>
            <a:off x="460375" y="5962917"/>
            <a:ext cx="10589698" cy="646331"/>
          </a:xfrm>
          <a:prstGeom prst="rect">
            <a:avLst/>
          </a:prstGeom>
          <a:noFill/>
        </p:spPr>
        <p:txBody>
          <a:bodyPr wrap="square" rtlCol="0">
            <a:spAutoFit/>
          </a:bodyPr>
          <a:lstStyle/>
          <a:p>
            <a:pPr algn="ctr"/>
            <a:r>
              <a:rPr lang="es-CO" b="1" dirty="0" smtClean="0">
                <a:solidFill>
                  <a:srgbClr val="FF0000"/>
                </a:solidFill>
              </a:rPr>
              <a:t>EXCLUYE PROFESIONALES INDEPENDIENTES, ENTIDADES CON OBJETO SOCIAL DIFERENTE, REGIMEN</a:t>
            </a:r>
          </a:p>
          <a:p>
            <a:pPr algn="ctr"/>
            <a:r>
              <a:rPr lang="es-CO" b="1" dirty="0" smtClean="0">
                <a:solidFill>
                  <a:srgbClr val="FF0000"/>
                </a:solidFill>
              </a:rPr>
              <a:t>ESPECIAL Y DE EXCEPCION</a:t>
            </a:r>
            <a:endParaRPr lang="es-CO" b="1" dirty="0">
              <a:solidFill>
                <a:srgbClr val="FF0000"/>
              </a:solidFill>
            </a:endParaRPr>
          </a:p>
        </p:txBody>
      </p:sp>
    </p:spTree>
    <p:extLst>
      <p:ext uri="{BB962C8B-B14F-4D97-AF65-F5344CB8AC3E}">
        <p14:creationId xmlns:p14="http://schemas.microsoft.com/office/powerpoint/2010/main" val="3212849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817" t="21395" r="16866" b="23555"/>
          <a:stretch/>
        </p:blipFill>
        <p:spPr>
          <a:xfrm>
            <a:off x="460376" y="669701"/>
            <a:ext cx="11156368" cy="5666705"/>
          </a:xfrm>
          <a:prstGeom prst="rect">
            <a:avLst/>
          </a:prstGeom>
        </p:spPr>
      </p:pic>
    </p:spTree>
    <p:extLst>
      <p:ext uri="{BB962C8B-B14F-4D97-AF65-F5344CB8AC3E}">
        <p14:creationId xmlns:p14="http://schemas.microsoft.com/office/powerpoint/2010/main" val="2225709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4" name="Imagen 3"/>
          <p:cNvPicPr>
            <a:picLocks noChangeAspect="1"/>
          </p:cNvPicPr>
          <p:nvPr/>
        </p:nvPicPr>
        <p:blipFill rotWithShape="1">
          <a:blip r:embed="rId3"/>
          <a:srcRect l="36971" t="20831" r="16232" b="21488"/>
          <a:stretch/>
        </p:blipFill>
        <p:spPr>
          <a:xfrm>
            <a:off x="811369" y="759853"/>
            <a:ext cx="10702344" cy="5563673"/>
          </a:xfrm>
          <a:prstGeom prst="rect">
            <a:avLst/>
          </a:prstGeom>
        </p:spPr>
      </p:pic>
    </p:spTree>
    <p:extLst>
      <p:ext uri="{BB962C8B-B14F-4D97-AF65-F5344CB8AC3E}">
        <p14:creationId xmlns:p14="http://schemas.microsoft.com/office/powerpoint/2010/main" val="1897953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866048552"/>
              </p:ext>
            </p:extLst>
          </p:nvPr>
        </p:nvGraphicFramePr>
        <p:xfrm>
          <a:off x="460373" y="708341"/>
          <a:ext cx="11413947" cy="5705342"/>
        </p:xfrm>
        <a:graphic>
          <a:graphicData uri="http://schemas.openxmlformats.org/drawingml/2006/table">
            <a:tbl>
              <a:tblPr/>
              <a:tblGrid>
                <a:gridCol w="870555"/>
                <a:gridCol w="1283483"/>
                <a:gridCol w="5423017"/>
                <a:gridCol w="1531532"/>
                <a:gridCol w="2305360"/>
              </a:tblGrid>
              <a:tr h="300921">
                <a:tc gridSpan="5">
                  <a:txBody>
                    <a:bodyPr/>
                    <a:lstStyle/>
                    <a:p>
                      <a:pPr algn="ctr" fontAlgn="b"/>
                      <a:r>
                        <a:rPr lang="es-MX" sz="1800" b="1" i="0" u="none" strike="noStrike" dirty="0">
                          <a:solidFill>
                            <a:srgbClr val="FF0000"/>
                          </a:solidFill>
                          <a:effectLst/>
                          <a:latin typeface="Calibri" panose="020F0502020204030204" pitchFamily="34" charset="0"/>
                        </a:rPr>
                        <a:t>INDICADORES PARA EL MONITOREO DE LA CALIDAD —PRESTADORES DE SERVICIOS DE SALUD</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91411">
                <a:tc>
                  <a:txBody>
                    <a:bodyPr/>
                    <a:lstStyle/>
                    <a:p>
                      <a:pPr algn="l" fontAlgn="b"/>
                      <a:r>
                        <a:rPr lang="es-CO" sz="1600" b="1" i="0" u="none" strike="noStrike">
                          <a:solidFill>
                            <a:srgbClr val="000000"/>
                          </a:solidFill>
                          <a:effectLst/>
                          <a:latin typeface="Calibri" panose="020F0502020204030204" pitchFamily="34" charset="0"/>
                        </a:rPr>
                        <a:t>DOMINIO</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a:solidFill>
                            <a:srgbClr val="000000"/>
                          </a:solidFill>
                          <a:effectLst/>
                          <a:latin typeface="Calibri" panose="020F0502020204030204" pitchFamily="34" charset="0"/>
                        </a:rPr>
                        <a:t>CODIGO</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 INDICADOR </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a:solidFill>
                            <a:srgbClr val="000000"/>
                          </a:solidFill>
                          <a:effectLst/>
                          <a:latin typeface="Calibri" panose="020F0502020204030204" pitchFamily="34" charset="0"/>
                        </a:rPr>
                        <a:t>FUENTE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dirty="0">
                          <a:solidFill>
                            <a:srgbClr val="000000"/>
                          </a:solidFill>
                          <a:effectLst/>
                          <a:latin typeface="Calibri" panose="020F0502020204030204" pitchFamily="34" charset="0"/>
                        </a:rPr>
                        <a:t>CALCULO </a:t>
                      </a:r>
                      <a:r>
                        <a:rPr lang="es-CO" sz="1600" b="1" i="0" u="none" strike="noStrike" dirty="0" smtClean="0">
                          <a:solidFill>
                            <a:srgbClr val="000000"/>
                          </a:solidFill>
                          <a:effectLst/>
                          <a:latin typeface="Calibri" panose="020F0502020204030204" pitchFamily="34" charset="0"/>
                        </a:rPr>
                        <a:t>DEL INDICADOR</a:t>
                      </a:r>
                      <a:endParaRPr lang="es-CO" sz="1600" b="1" i="0" u="none" strike="noStrike" dirty="0">
                        <a:solidFill>
                          <a:srgbClr val="000000"/>
                        </a:solidFill>
                        <a:effectLst/>
                        <a:latin typeface="Calibri" panose="020F0502020204030204" pitchFamily="34" charset="0"/>
                      </a:endParaRP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6620">
                <a:tc rowSpan="7">
                  <a:txBody>
                    <a:bodyPr/>
                    <a:lstStyle/>
                    <a:p>
                      <a:pPr algn="ctr" fontAlgn="b"/>
                      <a:r>
                        <a:rPr lang="es-CO" sz="1600" b="1" i="0" u="none" strike="noStrike">
                          <a:solidFill>
                            <a:srgbClr val="000000"/>
                          </a:solidFill>
                          <a:effectLst/>
                          <a:latin typeface="Calibri" panose="020F0502020204030204" pitchFamily="34" charset="0"/>
                        </a:rPr>
                        <a:t>EFECTIVIDAD</a:t>
                      </a:r>
                    </a:p>
                  </a:txBody>
                  <a:tcPr marL="9088" marR="9088" marT="9088" marB="0" vert="wordArtVert"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Calibri" panose="020F0502020204030204" pitchFamily="34" charset="0"/>
                        </a:rPr>
                        <a:t>P.1.1</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Proporción de gestantes con consulta de control prenatal de primera vez antes de las 12 semanas de gestación</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 SISPRO</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MX" sz="1600" b="1" i="0" u="none" strike="noStrike">
                          <a:solidFill>
                            <a:srgbClr val="000000"/>
                          </a:solidFill>
                          <a:effectLst/>
                          <a:latin typeface="Calibri" panose="020F0502020204030204" pitchFamily="34" charset="0"/>
                        </a:rPr>
                        <a:t>No requieren reporte por parte del Prestador. El cálculo de estos indicadores lo realizará el Ministerio de Salud y Protección Social, a partir de fuentes integradas en SISPRO y de la información Organismo Técnico de Administración de la Cuenta de Alto Costo.</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029">
                <a:tc vMerge="1">
                  <a:txBody>
                    <a:bodyPr/>
                    <a:lstStyle/>
                    <a:p>
                      <a:endParaRPr lang="es-CO"/>
                    </a:p>
                  </a:txBody>
                  <a:tcPr/>
                </a:tc>
                <a:tc>
                  <a:txBody>
                    <a:bodyPr/>
                    <a:lstStyle/>
                    <a:p>
                      <a:pPr algn="ctr" fontAlgn="b"/>
                      <a:r>
                        <a:rPr lang="es-CO" sz="1600" b="1" i="0" u="none" strike="noStrike" dirty="0">
                          <a:solidFill>
                            <a:srgbClr val="000000"/>
                          </a:solidFill>
                          <a:effectLst/>
                          <a:latin typeface="Calibri" panose="020F0502020204030204" pitchFamily="34" charset="0"/>
                        </a:rPr>
                        <a:t>P.1.2</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Proporción de gestantes con valoración por odontología</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 SISPRO</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591029">
                <a:tc vMerge="1">
                  <a:txBody>
                    <a:bodyPr/>
                    <a:lstStyle/>
                    <a:p>
                      <a:endParaRPr lang="es-CO"/>
                    </a:p>
                  </a:txBody>
                  <a:tcPr/>
                </a:tc>
                <a:tc>
                  <a:txBody>
                    <a:bodyPr/>
                    <a:lstStyle/>
                    <a:p>
                      <a:pPr algn="ctr" fontAlgn="b"/>
                      <a:r>
                        <a:rPr lang="es-CO" sz="1600" b="1" i="0" u="none" strike="noStrike" dirty="0">
                          <a:solidFill>
                            <a:srgbClr val="000000"/>
                          </a:solidFill>
                          <a:effectLst/>
                          <a:latin typeface="Calibri" panose="020F0502020204030204" pitchFamily="34" charset="0"/>
                        </a:rPr>
                        <a:t>P.1.3 </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Proporción de partos por cesárea</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 SISPRO</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591029">
                <a:tc vMerge="1">
                  <a:txBody>
                    <a:bodyPr/>
                    <a:lstStyle/>
                    <a:p>
                      <a:endParaRPr lang="es-CO"/>
                    </a:p>
                  </a:txBody>
                  <a:tcPr/>
                </a:tc>
                <a:tc>
                  <a:txBody>
                    <a:bodyPr/>
                    <a:lstStyle/>
                    <a:p>
                      <a:pPr algn="ctr" fontAlgn="b"/>
                      <a:r>
                        <a:rPr lang="es-CO" sz="1600" b="1" i="0" u="none" strike="noStrike" dirty="0">
                          <a:solidFill>
                            <a:srgbClr val="000000"/>
                          </a:solidFill>
                          <a:effectLst/>
                          <a:latin typeface="Calibri" panose="020F0502020204030204" pitchFamily="34" charset="0"/>
                        </a:rPr>
                        <a:t>P.1.4</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a:solidFill>
                            <a:srgbClr val="000000"/>
                          </a:solidFill>
                          <a:effectLst/>
                          <a:latin typeface="Calibri" panose="020F0502020204030204" pitchFamily="34" charset="0"/>
                        </a:rPr>
                        <a:t>Tasa de mortalidad perinatal</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 SISPRO</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881137">
                <a:tc vMerge="1">
                  <a:txBody>
                    <a:bodyPr/>
                    <a:lstStyle/>
                    <a:p>
                      <a:endParaRPr lang="es-CO"/>
                    </a:p>
                  </a:txBody>
                  <a:tcPr/>
                </a:tc>
                <a:tc>
                  <a:txBody>
                    <a:bodyPr/>
                    <a:lstStyle/>
                    <a:p>
                      <a:pPr algn="ctr" fontAlgn="b"/>
                      <a:r>
                        <a:rPr lang="es-CO" sz="1600" b="1" i="0" u="none" strike="noStrike" dirty="0">
                          <a:solidFill>
                            <a:srgbClr val="000000"/>
                          </a:solidFill>
                          <a:effectLst/>
                          <a:latin typeface="Calibri" panose="020F0502020204030204" pitchFamily="34" charset="0"/>
                        </a:rPr>
                        <a:t>P.1.5</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Relación Morbilidad Materna Extrema/ Muerte Materna temprana (MME/MM)</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 SISPRO</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591029">
                <a:tc vMerge="1">
                  <a:txBody>
                    <a:bodyPr/>
                    <a:lstStyle/>
                    <a:p>
                      <a:endParaRPr lang="es-CO"/>
                    </a:p>
                  </a:txBody>
                  <a:tcPr/>
                </a:tc>
                <a:tc>
                  <a:txBody>
                    <a:bodyPr/>
                    <a:lstStyle/>
                    <a:p>
                      <a:pPr algn="ctr" fontAlgn="b"/>
                      <a:r>
                        <a:rPr lang="es-CO" sz="1600" b="1" i="0" u="none" strike="noStrike" dirty="0">
                          <a:solidFill>
                            <a:srgbClr val="000000"/>
                          </a:solidFill>
                          <a:effectLst/>
                          <a:latin typeface="Calibri" panose="020F0502020204030204" pitchFamily="34" charset="0"/>
                        </a:rPr>
                        <a:t>P.1.6</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Proporción de recién nacidos con tarnizaje para Hipotiroidismo</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 SISPRO</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881137">
                <a:tc vMerge="1">
                  <a:txBody>
                    <a:bodyPr/>
                    <a:lstStyle/>
                    <a:p>
                      <a:endParaRPr lang="es-CO"/>
                    </a:p>
                  </a:txBody>
                  <a:tcPr/>
                </a:tc>
                <a:tc>
                  <a:txBody>
                    <a:bodyPr/>
                    <a:lstStyle/>
                    <a:p>
                      <a:pPr algn="ctr" fontAlgn="b"/>
                      <a:r>
                        <a:rPr lang="es-CO" sz="1600" b="1" i="0" u="none" strike="noStrike" dirty="0">
                          <a:solidFill>
                            <a:srgbClr val="000000"/>
                          </a:solidFill>
                          <a:effectLst/>
                          <a:latin typeface="Calibri" panose="020F0502020204030204" pitchFamily="34" charset="0"/>
                        </a:rPr>
                        <a:t>P.1.7</a:t>
                      </a:r>
                    </a:p>
                  </a:txBody>
                  <a:tcPr marL="9088" marR="9088" marT="9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Proporción de reingreso hospitalario por Infección Respiratoria Aguda (IRA) en menores de 5 años</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dirty="0">
                          <a:solidFill>
                            <a:srgbClr val="000000"/>
                          </a:solidFill>
                          <a:effectLst/>
                          <a:latin typeface="Calibri" panose="020F0502020204030204" pitchFamily="34" charset="0"/>
                        </a:rPr>
                        <a:t>Fuente integrada a SISPRO</a:t>
                      </a:r>
                    </a:p>
                  </a:txBody>
                  <a:tcPr marL="9088" marR="9088" marT="9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bl>
          </a:graphicData>
        </a:graphic>
      </p:graphicFrame>
    </p:spTree>
    <p:extLst>
      <p:ext uri="{BB962C8B-B14F-4D97-AF65-F5344CB8AC3E}">
        <p14:creationId xmlns:p14="http://schemas.microsoft.com/office/powerpoint/2010/main" val="3828179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133622633"/>
              </p:ext>
            </p:extLst>
          </p:nvPr>
        </p:nvGraphicFramePr>
        <p:xfrm>
          <a:off x="460376" y="746977"/>
          <a:ext cx="11285156" cy="5428497"/>
        </p:xfrm>
        <a:graphic>
          <a:graphicData uri="http://schemas.openxmlformats.org/drawingml/2006/table">
            <a:tbl>
              <a:tblPr/>
              <a:tblGrid>
                <a:gridCol w="824626"/>
                <a:gridCol w="3344315"/>
                <a:gridCol w="3344315"/>
                <a:gridCol w="1588168"/>
                <a:gridCol w="2183732"/>
              </a:tblGrid>
              <a:tr h="233271">
                <a:tc gridSpan="5">
                  <a:txBody>
                    <a:bodyPr/>
                    <a:lstStyle/>
                    <a:p>
                      <a:pPr algn="ctr" fontAlgn="b"/>
                      <a:r>
                        <a:rPr lang="es-MX" sz="1600" b="1" i="0" u="none" strike="noStrike" dirty="0">
                          <a:solidFill>
                            <a:srgbClr val="FF0000"/>
                          </a:solidFill>
                          <a:effectLst/>
                          <a:latin typeface="Calibri" panose="020F0502020204030204" pitchFamily="34" charset="0"/>
                        </a:rPr>
                        <a:t>INDICADORES PARA EL MONITOREO DE LA CALIDAD —PRESTADORES DE SERVICIOS DE SALUD</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66119">
                <a:tc>
                  <a:txBody>
                    <a:bodyPr/>
                    <a:lstStyle/>
                    <a:p>
                      <a:pPr algn="l" fontAlgn="b"/>
                      <a:r>
                        <a:rPr lang="es-CO" sz="1400" b="1" i="0" u="none" strike="noStrike">
                          <a:solidFill>
                            <a:srgbClr val="000000"/>
                          </a:solidFill>
                          <a:effectLst/>
                          <a:latin typeface="Calibri" panose="020F0502020204030204" pitchFamily="34" charset="0"/>
                        </a:rPr>
                        <a:t>DOMINIO</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a:solidFill>
                            <a:srgbClr val="000000"/>
                          </a:solidFill>
                          <a:effectLst/>
                          <a:latin typeface="Calibri" panose="020F0502020204030204" pitchFamily="34" charset="0"/>
                        </a:rPr>
                        <a:t>CODIGO</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 INDICADOR </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a:solidFill>
                            <a:srgbClr val="000000"/>
                          </a:solidFill>
                          <a:effectLst/>
                          <a:latin typeface="Calibri" panose="020F0502020204030204" pitchFamily="34" charset="0"/>
                        </a:rPr>
                        <a:t>FUENTE </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dirty="0">
                          <a:solidFill>
                            <a:srgbClr val="000000"/>
                          </a:solidFill>
                          <a:effectLst/>
                          <a:latin typeface="Calibri" panose="020F0502020204030204" pitchFamily="34" charset="0"/>
                        </a:rPr>
                        <a:t>CALCULO </a:t>
                      </a:r>
                      <a:r>
                        <a:rPr lang="es-CO" sz="1400" b="1" i="0" u="none" strike="noStrike" dirty="0" smtClean="0">
                          <a:solidFill>
                            <a:srgbClr val="000000"/>
                          </a:solidFill>
                          <a:effectLst/>
                          <a:latin typeface="Calibri" panose="020F0502020204030204" pitchFamily="34" charset="0"/>
                        </a:rPr>
                        <a:t>DEL INDICADOR</a:t>
                      </a:r>
                      <a:endParaRPr lang="es-CO" sz="1400" b="1" i="0" u="none" strike="noStrike" dirty="0">
                        <a:solidFill>
                          <a:srgbClr val="000000"/>
                        </a:solidFill>
                        <a:effectLst/>
                        <a:latin typeface="Calibri" panose="020F0502020204030204" pitchFamily="34" charset="0"/>
                      </a:endParaRP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123">
                <a:tc rowSpan="8">
                  <a:txBody>
                    <a:bodyPr/>
                    <a:lstStyle/>
                    <a:p>
                      <a:pPr algn="ctr" fontAlgn="ctr"/>
                      <a:r>
                        <a:rPr lang="es-CO" sz="1400" b="1" i="0" u="none" strike="noStrike">
                          <a:solidFill>
                            <a:srgbClr val="000000"/>
                          </a:solidFill>
                          <a:effectLst/>
                          <a:latin typeface="Calibri" panose="020F0502020204030204" pitchFamily="34" charset="0"/>
                        </a:rPr>
                        <a:t>SEGURIDAD</a:t>
                      </a:r>
                    </a:p>
                  </a:txBody>
                  <a:tcPr marL="8805" marR="8805" marT="8805"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1" i="0" u="none" strike="noStrike">
                          <a:solidFill>
                            <a:srgbClr val="000000"/>
                          </a:solidFill>
                          <a:effectLst/>
                          <a:latin typeface="Calibri" panose="020F0502020204030204" pitchFamily="34" charset="0"/>
                        </a:rPr>
                        <a:t>P.2.1</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 Tasa de Incidencia de Neumonia Asociada a Ventilador Mecánico (NAV)</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Fuente integrada a SISPRO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MX" sz="1400" b="1" i="0" u="none" strike="noStrike">
                          <a:solidFill>
                            <a:srgbClr val="000000"/>
                          </a:solidFill>
                          <a:effectLst/>
                          <a:latin typeface="Calibri" panose="020F0502020204030204" pitchFamily="34" charset="0"/>
                        </a:rPr>
                        <a:t>No requieren reporte por parte del Prestador. El cálculo de estos indicadores lo realizará el Ministerio de Salud y Protección Social, a partir de fuentes integradas en SISPRO y de la información Organismo Técnico de Administración de la Cuenta de Alto Costo.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2126">
                <a:tc vMerge="1">
                  <a:txBody>
                    <a:bodyPr/>
                    <a:lstStyle/>
                    <a:p>
                      <a:endParaRPr lang="es-CO"/>
                    </a:p>
                  </a:txBody>
                  <a:tcPr/>
                </a:tc>
                <a:tc>
                  <a:txBody>
                    <a:bodyPr/>
                    <a:lstStyle/>
                    <a:p>
                      <a:pPr algn="ctr" fontAlgn="b"/>
                      <a:r>
                        <a:rPr lang="es-CO" sz="1400" b="1" i="0" u="none" strike="noStrike">
                          <a:solidFill>
                            <a:srgbClr val="000000"/>
                          </a:solidFill>
                          <a:effectLst/>
                          <a:latin typeface="Calibri" panose="020F0502020204030204" pitchFamily="34" charset="0"/>
                        </a:rPr>
                        <a:t>P.2.2</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Tasa de Incidencia de Infección del Tracto Urinario Asociada a Catéter (ISTU-AC) Fuente integrada a SISPRO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Fuente integrada a SISPRO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544123">
                <a:tc vMerge="1">
                  <a:txBody>
                    <a:bodyPr/>
                    <a:lstStyle/>
                    <a:p>
                      <a:endParaRPr lang="es-CO"/>
                    </a:p>
                  </a:txBody>
                  <a:tcPr/>
                </a:tc>
                <a:tc>
                  <a:txBody>
                    <a:bodyPr/>
                    <a:lstStyle/>
                    <a:p>
                      <a:pPr algn="ctr" fontAlgn="b"/>
                      <a:r>
                        <a:rPr lang="es-CO" sz="1400" b="1" i="0" u="none" strike="noStrike">
                          <a:solidFill>
                            <a:srgbClr val="000000"/>
                          </a:solidFill>
                          <a:effectLst/>
                          <a:latin typeface="Calibri" panose="020F0502020204030204" pitchFamily="34" charset="0"/>
                        </a:rPr>
                        <a:t>P.2.3</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  Tasa de Incidencia de Infección del Torrente Sanguíneo Asociada a Catéter (ITS- AC)</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Fuente integrada a SISPRO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57296">
                <a:tc vMerge="1">
                  <a:txBody>
                    <a:bodyPr/>
                    <a:lstStyle/>
                    <a:p>
                      <a:endParaRPr lang="es-CO"/>
                    </a:p>
                  </a:txBody>
                  <a:tcPr/>
                </a:tc>
                <a:tc>
                  <a:txBody>
                    <a:bodyPr/>
                    <a:lstStyle/>
                    <a:p>
                      <a:pPr algn="ctr" fontAlgn="b"/>
                      <a:r>
                        <a:rPr lang="es-CO" sz="1400" b="1" i="0" u="none" strike="noStrike">
                          <a:solidFill>
                            <a:srgbClr val="000000"/>
                          </a:solidFill>
                          <a:effectLst/>
                          <a:latin typeface="Calibri" panose="020F0502020204030204" pitchFamily="34" charset="0"/>
                        </a:rPr>
                        <a:t>P.2.4</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Proporción de endometritlis post parto vaginal</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Fuente integrada a SISPRO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57296">
                <a:tc vMerge="1">
                  <a:txBody>
                    <a:bodyPr/>
                    <a:lstStyle/>
                    <a:p>
                      <a:endParaRPr lang="es-CO"/>
                    </a:p>
                  </a:txBody>
                  <a:tcPr/>
                </a:tc>
                <a:tc>
                  <a:txBody>
                    <a:bodyPr/>
                    <a:lstStyle/>
                    <a:p>
                      <a:pPr algn="ctr" fontAlgn="b"/>
                      <a:r>
                        <a:rPr lang="es-CO" sz="1400" b="1" i="0" u="none" strike="noStrike">
                          <a:solidFill>
                            <a:srgbClr val="000000"/>
                          </a:solidFill>
                          <a:effectLst/>
                          <a:latin typeface="Calibri" panose="020F0502020204030204" pitchFamily="34" charset="0"/>
                        </a:rPr>
                        <a:t>P.2.5</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Proporción de endometritis pos cesárea</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Fuente integrada a SISPRO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722126">
                <a:tc vMerge="1">
                  <a:txBody>
                    <a:bodyPr/>
                    <a:lstStyle/>
                    <a:p>
                      <a:endParaRPr lang="es-CO"/>
                    </a:p>
                  </a:txBody>
                  <a:tcPr/>
                </a:tc>
                <a:tc>
                  <a:txBody>
                    <a:bodyPr/>
                    <a:lstStyle/>
                    <a:p>
                      <a:pPr algn="ctr" fontAlgn="b"/>
                      <a:r>
                        <a:rPr lang="es-CO" sz="1400" b="1" i="0" u="none" strike="noStrike">
                          <a:solidFill>
                            <a:srgbClr val="000000"/>
                          </a:solidFill>
                          <a:effectLst/>
                          <a:latin typeface="Calibri" panose="020F0502020204030204" pitchFamily="34" charset="0"/>
                        </a:rPr>
                        <a:t>P.2.6</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Tasa de caída de pacientes en el servicio de</a:t>
                      </a:r>
                      <a:br>
                        <a:rPr lang="es-MX" sz="1400" b="1" i="0" u="none" strike="noStrike">
                          <a:solidFill>
                            <a:srgbClr val="000000"/>
                          </a:solidFill>
                          <a:effectLst/>
                          <a:latin typeface="Calibri" panose="020F0502020204030204" pitchFamily="34" charset="0"/>
                        </a:rPr>
                      </a:br>
                      <a:r>
                        <a:rPr lang="es-MX" sz="1400" b="1" i="0" u="none" strike="noStrike">
                          <a:solidFill>
                            <a:srgbClr val="000000"/>
                          </a:solidFill>
                          <a:effectLst/>
                          <a:latin typeface="Calibri" panose="020F0502020204030204" pitchFamily="34" charset="0"/>
                        </a:rPr>
                        <a:t>hospitalización </a:t>
                      </a:r>
                      <a:br>
                        <a:rPr lang="es-MX" sz="1400" b="1" i="0" u="none" strike="noStrike">
                          <a:solidFill>
                            <a:srgbClr val="000000"/>
                          </a:solidFill>
                          <a:effectLst/>
                          <a:latin typeface="Calibri" panose="020F0502020204030204" pitchFamily="34" charset="0"/>
                        </a:rPr>
                      </a:br>
                      <a:endParaRPr lang="es-MX" sz="1400" b="1" i="0" u="none" strike="noStrike">
                        <a:solidFill>
                          <a:srgbClr val="000000"/>
                        </a:solidFill>
                        <a:effectLst/>
                        <a:latin typeface="Calibri" panose="020F0502020204030204" pitchFamily="34" charset="0"/>
                      </a:endParaRP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Fuente integrada a SISPRO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905347">
                <a:tc vMerge="1">
                  <a:txBody>
                    <a:bodyPr/>
                    <a:lstStyle/>
                    <a:p>
                      <a:endParaRPr lang="es-CO"/>
                    </a:p>
                  </a:txBody>
                  <a:tcPr/>
                </a:tc>
                <a:tc>
                  <a:txBody>
                    <a:bodyPr/>
                    <a:lstStyle/>
                    <a:p>
                      <a:pPr algn="ctr" fontAlgn="b"/>
                      <a:r>
                        <a:rPr lang="es-CO" sz="1400" b="1" i="0" u="none" strike="noStrike">
                          <a:solidFill>
                            <a:srgbClr val="000000"/>
                          </a:solidFill>
                          <a:effectLst/>
                          <a:latin typeface="Calibri" panose="020F0502020204030204" pitchFamily="34" charset="0"/>
                        </a:rPr>
                        <a:t>P.2.7</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Tasa de caída de pacientes en el servicio de urgencias Reporte del</a:t>
                      </a:r>
                      <a:br>
                        <a:rPr lang="es-MX" sz="1400" b="1" i="0" u="none" strike="noStrike">
                          <a:solidFill>
                            <a:srgbClr val="000000"/>
                          </a:solidFill>
                          <a:effectLst/>
                          <a:latin typeface="Calibri" panose="020F0502020204030204" pitchFamily="34" charset="0"/>
                        </a:rPr>
                      </a:br>
                      <a:r>
                        <a:rPr lang="es-MX" sz="1400" b="1" i="0" u="none" strike="noStrike">
                          <a:solidFill>
                            <a:srgbClr val="000000"/>
                          </a:solidFill>
                          <a:effectLst/>
                          <a:latin typeface="Calibri" panose="020F0502020204030204" pitchFamily="34" charset="0"/>
                        </a:rPr>
                        <a:t>Prestador al MSPS </a:t>
                      </a:r>
                      <a:br>
                        <a:rPr lang="es-MX" sz="1400" b="1" i="0" u="none" strike="noStrike">
                          <a:solidFill>
                            <a:srgbClr val="000000"/>
                          </a:solidFill>
                          <a:effectLst/>
                          <a:latin typeface="Calibri" panose="020F0502020204030204" pitchFamily="34" charset="0"/>
                        </a:rPr>
                      </a:br>
                      <a:endParaRPr lang="es-MX" sz="1400" b="1" i="0" u="none" strike="noStrike">
                        <a:solidFill>
                          <a:srgbClr val="000000"/>
                        </a:solidFill>
                        <a:effectLst/>
                        <a:latin typeface="Calibri" panose="020F0502020204030204" pitchFamily="34" charset="0"/>
                      </a:endParaRP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Fuente integrada a SISPRO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57296">
                <a:tc vMerge="1">
                  <a:txBody>
                    <a:bodyPr/>
                    <a:lstStyle/>
                    <a:p>
                      <a:endParaRPr lang="es-CO"/>
                    </a:p>
                  </a:txBody>
                  <a:tcPr/>
                </a:tc>
                <a:tc>
                  <a:txBody>
                    <a:bodyPr/>
                    <a:lstStyle/>
                    <a:p>
                      <a:pPr algn="ctr" fontAlgn="b"/>
                      <a:r>
                        <a:rPr lang="es-CO" sz="1400" b="1" i="0" u="none" strike="noStrike">
                          <a:solidFill>
                            <a:srgbClr val="000000"/>
                          </a:solidFill>
                          <a:effectLst/>
                          <a:latin typeface="Calibri" panose="020F0502020204030204" pitchFamily="34" charset="0"/>
                        </a:rPr>
                        <a:t>P.2.8</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 Tasa de ca ida de pacientes en el servicio de consulta</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Fuente integrada a SISPRO</a:t>
                      </a:r>
                    </a:p>
                  </a:txBody>
                  <a:tcPr marL="8805" marR="8805" marT="8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 </a:t>
                      </a:r>
                    </a:p>
                  </a:txBody>
                  <a:tcPr marL="8805" marR="8805" marT="8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1948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497286419"/>
              </p:ext>
            </p:extLst>
          </p:nvPr>
        </p:nvGraphicFramePr>
        <p:xfrm>
          <a:off x="579550" y="875758"/>
          <a:ext cx="11165981" cy="5404414"/>
        </p:xfrm>
        <a:graphic>
          <a:graphicData uri="http://schemas.openxmlformats.org/drawingml/2006/table">
            <a:tbl>
              <a:tblPr/>
              <a:tblGrid>
                <a:gridCol w="815918"/>
                <a:gridCol w="1502278"/>
                <a:gridCol w="4327302"/>
                <a:gridCol w="1803042"/>
                <a:gridCol w="2717441"/>
              </a:tblGrid>
              <a:tr h="178431">
                <a:tc gridSpan="5">
                  <a:txBody>
                    <a:bodyPr/>
                    <a:lstStyle/>
                    <a:p>
                      <a:pPr algn="ctr" fontAlgn="b"/>
                      <a:r>
                        <a:rPr lang="es-MX" sz="1800" b="1" i="0" u="none" strike="noStrike" dirty="0">
                          <a:solidFill>
                            <a:srgbClr val="FF0000"/>
                          </a:solidFill>
                          <a:effectLst/>
                          <a:latin typeface="Calibri" panose="020F0502020204030204" pitchFamily="34" charset="0"/>
                        </a:rPr>
                        <a:t>INDICADORES PARA EL MONITOREO DE LA CALIDAD —PRESTADORES DE SERVICIOS DE SALUD</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22961">
                <a:tc>
                  <a:txBody>
                    <a:bodyPr/>
                    <a:lstStyle/>
                    <a:p>
                      <a:pPr algn="l" fontAlgn="b"/>
                      <a:r>
                        <a:rPr lang="es-CO" sz="1400" b="1" i="0" u="none" strike="noStrike">
                          <a:solidFill>
                            <a:srgbClr val="000000"/>
                          </a:solidFill>
                          <a:effectLst/>
                          <a:latin typeface="Calibri" panose="020F0502020204030204" pitchFamily="34" charset="0"/>
                        </a:rPr>
                        <a:t>DOMINIO</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a:solidFill>
                            <a:srgbClr val="000000"/>
                          </a:solidFill>
                          <a:effectLst/>
                          <a:latin typeface="Calibri" panose="020F0502020204030204" pitchFamily="34" charset="0"/>
                        </a:rPr>
                        <a:t>CODIGO</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Calibri" panose="020F0502020204030204" pitchFamily="34" charset="0"/>
                        </a:rPr>
                        <a:t> INDICADOR </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a:solidFill>
                            <a:srgbClr val="000000"/>
                          </a:solidFill>
                          <a:effectLst/>
                          <a:latin typeface="Calibri" panose="020F0502020204030204" pitchFamily="34" charset="0"/>
                        </a:rPr>
                        <a:t>FUENTE </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dirty="0">
                          <a:solidFill>
                            <a:srgbClr val="000000"/>
                          </a:solidFill>
                          <a:effectLst/>
                          <a:latin typeface="Calibri" panose="020F0502020204030204" pitchFamily="34" charset="0"/>
                        </a:rPr>
                        <a:t>CALCULO </a:t>
                      </a:r>
                      <a:r>
                        <a:rPr lang="es-CO" sz="1400" b="1" i="0" u="none" strike="noStrike" dirty="0" smtClean="0">
                          <a:solidFill>
                            <a:srgbClr val="000000"/>
                          </a:solidFill>
                          <a:effectLst/>
                          <a:latin typeface="Calibri" panose="020F0502020204030204" pitchFamily="34" charset="0"/>
                        </a:rPr>
                        <a:t>DEL INDICADOR</a:t>
                      </a:r>
                      <a:endParaRPr lang="es-CO" sz="1400" b="1" i="0" u="none" strike="noStrike" dirty="0">
                        <a:solidFill>
                          <a:srgbClr val="000000"/>
                        </a:solidFill>
                        <a:effectLst/>
                        <a:latin typeface="Calibri" panose="020F0502020204030204" pitchFamily="34" charset="0"/>
                      </a:endParaRP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981">
                <a:tc rowSpan="10">
                  <a:txBody>
                    <a:bodyPr/>
                    <a:lstStyle/>
                    <a:p>
                      <a:pPr algn="ctr" fontAlgn="ctr"/>
                      <a:r>
                        <a:rPr lang="es-CO" sz="1400" b="1" i="0" u="none" strike="noStrike">
                          <a:solidFill>
                            <a:srgbClr val="000000"/>
                          </a:solidFill>
                          <a:effectLst/>
                          <a:latin typeface="Calibri" panose="020F0502020204030204" pitchFamily="34" charset="0"/>
                        </a:rPr>
                        <a:t>EXPERIENCIA EN LA ATENCION</a:t>
                      </a:r>
                    </a:p>
                  </a:txBody>
                  <a:tcPr marL="7323" marR="7323" marT="7323"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Calibri" panose="020F0502020204030204" pitchFamily="34" charset="0"/>
                        </a:rPr>
                        <a:t> P.3.2 </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Tiempo promedio de espera para la asignación de cita de Medicina General </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es-MX" sz="1400" b="1" i="0" u="none" strike="noStrike" dirty="0">
                          <a:solidFill>
                            <a:srgbClr val="000000"/>
                          </a:solidFill>
                          <a:effectLst/>
                          <a:latin typeface="Calibri" panose="020F0502020204030204" pitchFamily="34" charset="0"/>
                        </a:rPr>
                        <a:t>Si requiere reporte a</a:t>
                      </a:r>
                      <a:br>
                        <a:rPr lang="es-MX" sz="1400" b="1" i="0" u="none" strike="noStrike" dirty="0">
                          <a:solidFill>
                            <a:srgbClr val="000000"/>
                          </a:solidFill>
                          <a:effectLst/>
                          <a:latin typeface="Calibri" panose="020F0502020204030204" pitchFamily="34" charset="0"/>
                        </a:rPr>
                      </a:br>
                      <a:r>
                        <a:rPr lang="es-MX" sz="1400" b="1" i="0" u="none" strike="noStrike" dirty="0">
                          <a:solidFill>
                            <a:srgbClr val="000000"/>
                          </a:solidFill>
                          <a:effectLst/>
                          <a:latin typeface="Calibri" panose="020F0502020204030204" pitchFamily="34" charset="0"/>
                        </a:rPr>
                        <a:t>través de la</a:t>
                      </a:r>
                      <a:br>
                        <a:rPr lang="es-MX" sz="1400" b="1" i="0" u="none" strike="noStrike" dirty="0">
                          <a:solidFill>
                            <a:srgbClr val="000000"/>
                          </a:solidFill>
                          <a:effectLst/>
                          <a:latin typeface="Calibri" panose="020F0502020204030204" pitchFamily="34" charset="0"/>
                        </a:rPr>
                      </a:br>
                      <a:r>
                        <a:rPr lang="es-MX" sz="1400" b="1" i="0" u="none" strike="noStrike" dirty="0">
                          <a:solidFill>
                            <a:srgbClr val="000000"/>
                          </a:solidFill>
                          <a:effectLst/>
                          <a:latin typeface="Calibri" panose="020F0502020204030204" pitchFamily="34" charset="0"/>
                        </a:rPr>
                        <a:t>Plataforma de</a:t>
                      </a:r>
                      <a:br>
                        <a:rPr lang="es-MX" sz="1400" b="1" i="0" u="none" strike="noStrike" dirty="0">
                          <a:solidFill>
                            <a:srgbClr val="000000"/>
                          </a:solidFill>
                          <a:effectLst/>
                          <a:latin typeface="Calibri" panose="020F0502020204030204" pitchFamily="34" charset="0"/>
                        </a:rPr>
                      </a:br>
                      <a:r>
                        <a:rPr lang="es-MX" sz="1400" b="1" i="0" u="none" strike="noStrike" dirty="0">
                          <a:solidFill>
                            <a:srgbClr val="000000"/>
                          </a:solidFill>
                          <a:effectLst/>
                          <a:latin typeface="Calibri" panose="020F0502020204030204" pitchFamily="34" charset="0"/>
                        </a:rPr>
                        <a:t>Intercambio de</a:t>
                      </a:r>
                      <a:br>
                        <a:rPr lang="es-MX" sz="1400" b="1" i="0" u="none" strike="noStrike" dirty="0">
                          <a:solidFill>
                            <a:srgbClr val="000000"/>
                          </a:solidFill>
                          <a:effectLst/>
                          <a:latin typeface="Calibri" panose="020F0502020204030204" pitchFamily="34" charset="0"/>
                        </a:rPr>
                      </a:br>
                      <a:r>
                        <a:rPr lang="es-MX" sz="1400" b="1" i="0" u="none" strike="noStrike" dirty="0">
                          <a:solidFill>
                            <a:srgbClr val="000000"/>
                          </a:solidFill>
                          <a:effectLst/>
                          <a:latin typeface="Calibri" panose="020F0502020204030204" pitchFamily="34" charset="0"/>
                        </a:rPr>
                        <a:t>Información (PISIS)</a:t>
                      </a:r>
                      <a:br>
                        <a:rPr lang="es-MX" sz="1400" b="1" i="0" u="none" strike="noStrike" dirty="0">
                          <a:solidFill>
                            <a:srgbClr val="000000"/>
                          </a:solidFill>
                          <a:effectLst/>
                          <a:latin typeface="Calibri" panose="020F0502020204030204" pitchFamily="34" charset="0"/>
                        </a:rPr>
                      </a:br>
                      <a:r>
                        <a:rPr lang="es-MX" sz="1400" b="1" i="0" u="none" strike="noStrike" dirty="0">
                          <a:solidFill>
                            <a:srgbClr val="000000"/>
                          </a:solidFill>
                          <a:effectLst/>
                          <a:latin typeface="Calibri" panose="020F0502020204030204" pitchFamily="34" charset="0"/>
                        </a:rPr>
                        <a:t>del Sistema Integral</a:t>
                      </a:r>
                      <a:br>
                        <a:rPr lang="es-MX" sz="1400" b="1" i="0" u="none" strike="noStrike" dirty="0">
                          <a:solidFill>
                            <a:srgbClr val="000000"/>
                          </a:solidFill>
                          <a:effectLst/>
                          <a:latin typeface="Calibri" panose="020F0502020204030204" pitchFamily="34" charset="0"/>
                        </a:rPr>
                      </a:br>
                      <a:r>
                        <a:rPr lang="es-MX" sz="1400" b="1" i="0" u="none" strike="noStrike" dirty="0">
                          <a:solidFill>
                            <a:srgbClr val="000000"/>
                          </a:solidFill>
                          <a:effectLst/>
                          <a:latin typeface="Calibri" panose="020F0502020204030204" pitchFamily="34" charset="0"/>
                        </a:rPr>
                        <a:t>de Información de la</a:t>
                      </a:r>
                      <a:br>
                        <a:rPr lang="es-MX" sz="1400" b="1" i="0" u="none" strike="noStrike" dirty="0">
                          <a:solidFill>
                            <a:srgbClr val="000000"/>
                          </a:solidFill>
                          <a:effectLst/>
                          <a:latin typeface="Calibri" panose="020F0502020204030204" pitchFamily="34" charset="0"/>
                        </a:rPr>
                      </a:br>
                      <a:r>
                        <a:rPr lang="es-MX" sz="1400" b="1" i="0" u="none" strike="noStrike" dirty="0">
                          <a:solidFill>
                            <a:srgbClr val="000000"/>
                          </a:solidFill>
                          <a:effectLst/>
                          <a:latin typeface="Calibri" panose="020F0502020204030204" pitchFamily="34" charset="0"/>
                        </a:rPr>
                        <a:t>Protección </a:t>
                      </a:r>
                      <a:r>
                        <a:rPr lang="es-MX" sz="1400" b="1" i="0" u="none" strike="noStrike" dirty="0" err="1">
                          <a:solidFill>
                            <a:srgbClr val="000000"/>
                          </a:solidFill>
                          <a:effectLst/>
                          <a:latin typeface="Calibri" panose="020F0502020204030204" pitchFamily="34" charset="0"/>
                        </a:rPr>
                        <a:t>SocialSISPRO</a:t>
                      </a:r>
                      <a:r>
                        <a:rPr lang="es-MX" sz="1400" b="1" i="0" u="none" strike="noStrike" dirty="0">
                          <a:solidFill>
                            <a:srgbClr val="000000"/>
                          </a:solidFill>
                          <a:effectLst/>
                          <a:latin typeface="Calibri" panose="020F0502020204030204" pitchFamily="34" charset="0"/>
                        </a:rPr>
                        <a:t>, según</a:t>
                      </a:r>
                      <a:br>
                        <a:rPr lang="es-MX" sz="1400" b="1" i="0" u="none" strike="noStrike" dirty="0">
                          <a:solidFill>
                            <a:srgbClr val="000000"/>
                          </a:solidFill>
                          <a:effectLst/>
                          <a:latin typeface="Calibri" panose="020F0502020204030204" pitchFamily="34" charset="0"/>
                        </a:rPr>
                      </a:br>
                      <a:r>
                        <a:rPr lang="es-MX" sz="1400" b="1" i="0" u="none" strike="noStrike" dirty="0">
                          <a:solidFill>
                            <a:srgbClr val="000000"/>
                          </a:solidFill>
                          <a:effectLst/>
                          <a:latin typeface="Calibri" panose="020F0502020204030204" pitchFamily="34" charset="0"/>
                        </a:rPr>
                        <a:t>Anexo Técnico No. 2- Registro tipo 23,4 y</a:t>
                      </a:r>
                      <a:br>
                        <a:rPr lang="es-MX" sz="1400" b="1" i="0" u="none" strike="noStrike" dirty="0">
                          <a:solidFill>
                            <a:srgbClr val="000000"/>
                          </a:solidFill>
                          <a:effectLst/>
                          <a:latin typeface="Calibri" panose="020F0502020204030204" pitchFamily="34" charset="0"/>
                        </a:rPr>
                      </a:br>
                      <a:r>
                        <a:rPr lang="es-MX" sz="1400" b="1" i="0" u="none" strike="noStrike" dirty="0" smtClean="0">
                          <a:solidFill>
                            <a:srgbClr val="000000"/>
                          </a:solidFill>
                          <a:effectLst/>
                          <a:latin typeface="Calibri" panose="020F0502020204030204" pitchFamily="34" charset="0"/>
                        </a:rPr>
                        <a:t> </a:t>
                      </a:r>
                      <a:endParaRPr lang="es-MX" sz="1400" b="1" i="0" u="none" strike="noStrike" dirty="0">
                        <a:solidFill>
                          <a:srgbClr val="000000"/>
                        </a:solidFill>
                        <a:effectLst/>
                        <a:latin typeface="Calibri" panose="020F0502020204030204" pitchFamily="34" charset="0"/>
                      </a:endParaRP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981">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 P.3.3</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 Tiempo promedio de espera para la asignación de cita de Odontología General</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79981">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 P.3.4</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Tiempo promedio de espera para la asignación de cita de Medicina interna </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79981">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 P.3.5</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Tiempo promedio de espera para la asignación de cita de Pediatría</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79981">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 P.3.6</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Tiempo promedio de espera para la asignación de cita de Ginecologia</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79981">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 P.3.7</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Tiempo promedio de espera para la asignación de cita de Obstetricia </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79981">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 P.3.8</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Tiempo promedio de espera para la toma de Ecografía</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79981">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 P.3.10</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0" i="0" u="none" strike="noStrike">
                          <a:solidFill>
                            <a:srgbClr val="000000"/>
                          </a:solidFill>
                          <a:effectLst/>
                          <a:latin typeface="Calibri" panose="020F0502020204030204" pitchFamily="34" charset="0"/>
                        </a:rPr>
                        <a:t>Tiempo promedio de espera para la atención del paciente clasificado como Triaqe II</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79981">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 P.3.11</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0" i="0" u="none" strike="noStrike">
                          <a:solidFill>
                            <a:srgbClr val="000000"/>
                          </a:solidFill>
                          <a:effectLst/>
                          <a:latin typeface="Calibri" panose="020F0502020204030204" pitchFamily="34" charset="0"/>
                        </a:rPr>
                        <a:t>Tiempo promedio de espera para la realización de Cirugía de Cataratas </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479981">
                <a:tc vMerge="1">
                  <a:txBody>
                    <a:bodyPr/>
                    <a:lstStyle/>
                    <a:p>
                      <a:endParaRPr lang="es-CO"/>
                    </a:p>
                  </a:txBody>
                  <a:tcPr/>
                </a:tc>
                <a:tc>
                  <a:txBody>
                    <a:bodyPr/>
                    <a:lstStyle/>
                    <a:p>
                      <a:pPr algn="l" fontAlgn="b"/>
                      <a:r>
                        <a:rPr lang="es-CO" sz="1400" b="0" i="0" u="none" strike="noStrike">
                          <a:solidFill>
                            <a:srgbClr val="000000"/>
                          </a:solidFill>
                          <a:effectLst/>
                          <a:latin typeface="Calibri" panose="020F0502020204030204" pitchFamily="34" charset="0"/>
                        </a:rPr>
                        <a:t> P.3.14</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400" b="0" i="0" u="none" strike="noStrike">
                          <a:solidFill>
                            <a:srgbClr val="000000"/>
                          </a:solidFill>
                          <a:effectLst/>
                          <a:latin typeface="Calibri" panose="020F0502020204030204" pitchFamily="34" charset="0"/>
                        </a:rPr>
                        <a:t>Proporción de satisfacción global de usuarios de IPS</a:t>
                      </a:r>
                    </a:p>
                  </a:txBody>
                  <a:tcPr marL="7323" marR="7323" marT="73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400" b="1" i="0" u="none" strike="noStrike" dirty="0">
                          <a:solidFill>
                            <a:srgbClr val="000000"/>
                          </a:solidFill>
                          <a:effectLst/>
                          <a:latin typeface="Calibri" panose="020F0502020204030204" pitchFamily="34" charset="0"/>
                        </a:rPr>
                        <a:t>Reporte del prestador al MSPS</a:t>
                      </a:r>
                    </a:p>
                  </a:txBody>
                  <a:tcPr marL="7323" marR="7323" marT="7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bl>
          </a:graphicData>
        </a:graphic>
      </p:graphicFrame>
    </p:spTree>
    <p:extLst>
      <p:ext uri="{BB962C8B-B14F-4D97-AF65-F5344CB8AC3E}">
        <p14:creationId xmlns:p14="http://schemas.microsoft.com/office/powerpoint/2010/main" val="502528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824248" y="675759"/>
            <a:ext cx="10444766" cy="1077218"/>
          </a:xfrm>
          <a:prstGeom prst="rect">
            <a:avLst/>
          </a:prstGeom>
        </p:spPr>
        <p:txBody>
          <a:bodyPr wrap="square">
            <a:spAutoFit/>
          </a:bodyPr>
          <a:lstStyle/>
          <a:p>
            <a:pPr algn="ctr"/>
            <a:r>
              <a:rPr lang="es-MX" sz="3200" b="1" dirty="0">
                <a:solidFill>
                  <a:srgbClr val="00B050"/>
                </a:solidFill>
              </a:rPr>
              <a:t>SISTEMA OBLIGATORIO DE GARANTIA DE LA CALIDAD: DECRETO 1011 DE 2006</a:t>
            </a:r>
            <a:endParaRPr lang="es-CO" sz="3200" b="1" dirty="0">
              <a:solidFill>
                <a:srgbClr val="00B050"/>
              </a:solidFill>
            </a:endParaRPr>
          </a:p>
        </p:txBody>
      </p:sp>
      <p:sp>
        <p:nvSpPr>
          <p:cNvPr id="4" name="Rectángulo 3"/>
          <p:cNvSpPr/>
          <p:nvPr/>
        </p:nvSpPr>
        <p:spPr>
          <a:xfrm>
            <a:off x="695460" y="1649436"/>
            <a:ext cx="10959920" cy="5139869"/>
          </a:xfrm>
          <a:prstGeom prst="rect">
            <a:avLst/>
          </a:prstGeom>
        </p:spPr>
        <p:txBody>
          <a:bodyPr wrap="square">
            <a:spAutoFit/>
          </a:bodyPr>
          <a:lstStyle/>
          <a:p>
            <a:pPr algn="ctr"/>
            <a:r>
              <a:rPr lang="es-MX" sz="3200" b="1" dirty="0">
                <a:solidFill>
                  <a:prstClr val="black"/>
                </a:solidFill>
              </a:rPr>
              <a:t>Política Nacional de Prestación de Servicios de </a:t>
            </a:r>
            <a:r>
              <a:rPr lang="es-MX" sz="3200" b="1" dirty="0" smtClean="0">
                <a:solidFill>
                  <a:prstClr val="black"/>
                </a:solidFill>
              </a:rPr>
              <a:t>Salud</a:t>
            </a:r>
          </a:p>
          <a:p>
            <a:pPr algn="ctr"/>
            <a:endParaRPr lang="es-MX" sz="3200" b="1" dirty="0">
              <a:solidFill>
                <a:prstClr val="black"/>
              </a:solidFill>
            </a:endParaRPr>
          </a:p>
          <a:p>
            <a:pPr lvl="0" algn="just"/>
            <a:r>
              <a:rPr lang="es-MX" sz="2400" b="1" dirty="0">
                <a:solidFill>
                  <a:srgbClr val="FF0000"/>
                </a:solidFill>
              </a:rPr>
              <a:t>PROPOSITO: </a:t>
            </a:r>
            <a:r>
              <a:rPr lang="es-MX" sz="2400" b="1" dirty="0">
                <a:solidFill>
                  <a:prstClr val="black"/>
                </a:solidFill>
              </a:rPr>
              <a:t>Garantizar </a:t>
            </a:r>
            <a:r>
              <a:rPr lang="es-MX" sz="2400" b="1" dirty="0" smtClean="0">
                <a:solidFill>
                  <a:prstClr val="black"/>
                </a:solidFill>
              </a:rPr>
              <a:t>acceso, Optimizar </a:t>
            </a:r>
            <a:r>
              <a:rPr lang="es-MX" sz="2400" b="1" dirty="0">
                <a:solidFill>
                  <a:prstClr val="black"/>
                </a:solidFill>
              </a:rPr>
              <a:t>uso de </a:t>
            </a:r>
            <a:r>
              <a:rPr lang="es-MX" sz="2400" b="1" dirty="0" smtClean="0">
                <a:solidFill>
                  <a:prstClr val="black"/>
                </a:solidFill>
              </a:rPr>
              <a:t>recursos, Mejorar </a:t>
            </a:r>
            <a:r>
              <a:rPr lang="es-MX" sz="2400" b="1" dirty="0">
                <a:solidFill>
                  <a:prstClr val="black"/>
                </a:solidFill>
              </a:rPr>
              <a:t>calidad de servicios </a:t>
            </a:r>
          </a:p>
          <a:p>
            <a:pPr algn="ctr"/>
            <a:endParaRPr lang="es-MX" sz="2400" b="1" dirty="0">
              <a:solidFill>
                <a:srgbClr val="FF0000"/>
              </a:solidFill>
            </a:endParaRPr>
          </a:p>
          <a:p>
            <a:pPr algn="ctr"/>
            <a:endParaRPr lang="es-MX" sz="2400" b="1" dirty="0">
              <a:solidFill>
                <a:prstClr val="black"/>
              </a:solidFill>
            </a:endParaRPr>
          </a:p>
          <a:p>
            <a:pPr algn="ctr"/>
            <a:endParaRPr lang="es-MX" sz="2400" b="1" dirty="0">
              <a:solidFill>
                <a:srgbClr val="FF0000"/>
              </a:solidFill>
            </a:endParaRPr>
          </a:p>
          <a:p>
            <a:pPr algn="ctr"/>
            <a:endParaRPr lang="es-MX" sz="2400" b="1" dirty="0">
              <a:solidFill>
                <a:srgbClr val="FF0000"/>
              </a:solidFill>
            </a:endParaRPr>
          </a:p>
          <a:p>
            <a:r>
              <a:rPr lang="es-MX" sz="2400" dirty="0">
                <a:solidFill>
                  <a:prstClr val="black"/>
                </a:solidFill>
              </a:rPr>
              <a:t>                          </a:t>
            </a:r>
            <a:r>
              <a:rPr lang="es-MX" sz="2400" b="1" dirty="0">
                <a:solidFill>
                  <a:srgbClr val="FF0000"/>
                </a:solidFill>
              </a:rPr>
              <a:t>CALIDAD</a:t>
            </a:r>
            <a:r>
              <a:rPr lang="es-MX" sz="2400" dirty="0">
                <a:solidFill>
                  <a:prstClr val="black"/>
                </a:solidFill>
              </a:rPr>
              <a:t>                                               </a:t>
            </a:r>
            <a:r>
              <a:rPr lang="es-MX" sz="2400" b="1" dirty="0" smtClean="0">
                <a:solidFill>
                  <a:srgbClr val="FF0000"/>
                </a:solidFill>
              </a:rPr>
              <a:t>ACCESIBILIDAD       </a:t>
            </a:r>
            <a:r>
              <a:rPr lang="es-MX" sz="2400" dirty="0" smtClean="0">
                <a:solidFill>
                  <a:prstClr val="black"/>
                </a:solidFill>
              </a:rPr>
              <a:t>          </a:t>
            </a:r>
            <a:endParaRPr lang="es-MX" sz="2400" dirty="0">
              <a:solidFill>
                <a:prstClr val="black"/>
              </a:solidFill>
            </a:endParaRPr>
          </a:p>
          <a:p>
            <a:endParaRPr lang="es-MX" sz="2400" dirty="0">
              <a:solidFill>
                <a:prstClr val="black"/>
              </a:solidFill>
            </a:endParaRPr>
          </a:p>
          <a:p>
            <a:endParaRPr lang="es-MX" sz="2400" dirty="0">
              <a:solidFill>
                <a:prstClr val="black"/>
              </a:solidFill>
            </a:endParaRPr>
          </a:p>
          <a:p>
            <a:r>
              <a:rPr lang="es-MX" sz="2400" dirty="0">
                <a:solidFill>
                  <a:prstClr val="black"/>
                </a:solidFill>
              </a:rPr>
              <a:t>                                  </a:t>
            </a:r>
          </a:p>
          <a:p>
            <a:pPr lvl="0"/>
            <a:r>
              <a:rPr lang="es-MX" sz="2400" dirty="0">
                <a:solidFill>
                  <a:prstClr val="black"/>
                </a:solidFill>
              </a:rPr>
              <a:t>                                                             </a:t>
            </a:r>
            <a:r>
              <a:rPr lang="es-MX" sz="2400" dirty="0" smtClean="0">
                <a:solidFill>
                  <a:prstClr val="black"/>
                </a:solidFill>
              </a:rPr>
              <a:t>  </a:t>
            </a:r>
            <a:r>
              <a:rPr lang="es-MX" sz="2400" b="1" dirty="0" smtClean="0">
                <a:solidFill>
                  <a:srgbClr val="FF0000"/>
                </a:solidFill>
              </a:rPr>
              <a:t>EFICIENCIA</a:t>
            </a:r>
            <a:r>
              <a:rPr lang="es-MX" sz="2400" dirty="0" smtClean="0">
                <a:solidFill>
                  <a:prstClr val="black"/>
                </a:solidFill>
              </a:rPr>
              <a:t>               </a:t>
            </a:r>
            <a:endParaRPr lang="es-CO" sz="2400" b="1" dirty="0">
              <a:solidFill>
                <a:srgbClr val="FF0000"/>
              </a:solidFill>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29757" y="3933799"/>
            <a:ext cx="2916647" cy="2321546"/>
          </a:xfrm>
          <a:prstGeom prst="rect">
            <a:avLst/>
          </a:prstGeom>
        </p:spPr>
      </p:pic>
    </p:spTree>
    <p:extLst>
      <p:ext uri="{BB962C8B-B14F-4D97-AF65-F5344CB8AC3E}">
        <p14:creationId xmlns:p14="http://schemas.microsoft.com/office/powerpoint/2010/main" val="255382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332312141"/>
              </p:ext>
            </p:extLst>
          </p:nvPr>
        </p:nvGraphicFramePr>
        <p:xfrm>
          <a:off x="460376" y="914397"/>
          <a:ext cx="11066216" cy="5811626"/>
        </p:xfrm>
        <a:graphic>
          <a:graphicData uri="http://schemas.openxmlformats.org/drawingml/2006/table">
            <a:tbl>
              <a:tblPr/>
              <a:tblGrid>
                <a:gridCol w="727697"/>
                <a:gridCol w="3207260"/>
                <a:gridCol w="3207260"/>
                <a:gridCol w="1401492"/>
                <a:gridCol w="2522507"/>
              </a:tblGrid>
              <a:tr h="225315">
                <a:tc gridSpan="5">
                  <a:txBody>
                    <a:bodyPr/>
                    <a:lstStyle/>
                    <a:p>
                      <a:pPr algn="ctr" fontAlgn="b"/>
                      <a:r>
                        <a:rPr lang="es-MX" sz="1800" b="1" i="0" u="none" strike="noStrike" dirty="0">
                          <a:solidFill>
                            <a:srgbClr val="FF0000"/>
                          </a:solidFill>
                          <a:effectLst/>
                          <a:latin typeface="Calibri" panose="020F0502020204030204" pitchFamily="34" charset="0"/>
                        </a:rPr>
                        <a:t>INDICADORES PARA EL MONITOREO DE LA CALIDAD —PRESTADORES DE SERVICIOS DE SALUD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07820">
                <a:tc>
                  <a:txBody>
                    <a:bodyPr/>
                    <a:lstStyle/>
                    <a:p>
                      <a:pPr algn="l" fontAlgn="b"/>
                      <a:r>
                        <a:rPr lang="es-CO" sz="1600" b="1" i="0" u="none" strike="noStrike">
                          <a:solidFill>
                            <a:srgbClr val="000000"/>
                          </a:solidFill>
                          <a:effectLst/>
                          <a:latin typeface="Calibri" panose="020F0502020204030204" pitchFamily="34" charset="0"/>
                        </a:rPr>
                        <a:t>DOMINIO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Calibri" panose="020F0502020204030204" pitchFamily="34" charset="0"/>
                        </a:rPr>
                        <a:t>CODIGO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 INDICADOR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a:solidFill>
                            <a:srgbClr val="000000"/>
                          </a:solidFill>
                          <a:effectLst/>
                          <a:latin typeface="Calibri" panose="020F0502020204030204" pitchFamily="34" charset="0"/>
                        </a:rPr>
                        <a:t>FUENTE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dirty="0">
                          <a:solidFill>
                            <a:srgbClr val="000000"/>
                          </a:solidFill>
                          <a:effectLst/>
                          <a:latin typeface="Calibri" panose="020F0502020204030204" pitchFamily="34" charset="0"/>
                        </a:rPr>
                        <a:t>CALCULO </a:t>
                      </a:r>
                      <a:r>
                        <a:rPr lang="es-CO" sz="1600" b="1" i="0" u="none" strike="noStrike" dirty="0" smtClean="0">
                          <a:solidFill>
                            <a:srgbClr val="000000"/>
                          </a:solidFill>
                          <a:effectLst/>
                          <a:latin typeface="Calibri" panose="020F0502020204030204" pitchFamily="34" charset="0"/>
                        </a:rPr>
                        <a:t>DEL INDICADOR</a:t>
                      </a:r>
                      <a:endParaRPr lang="es-CO" sz="16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6097">
                <a:tc rowSpan="6">
                  <a:txBody>
                    <a:bodyPr/>
                    <a:lstStyle/>
                    <a:p>
                      <a:pPr algn="ctr" fontAlgn="ctr"/>
                      <a:r>
                        <a:rPr lang="es-CO" sz="1600" b="1" i="0" u="none" strike="noStrike">
                          <a:solidFill>
                            <a:srgbClr val="000000"/>
                          </a:solidFill>
                          <a:effectLst/>
                          <a:latin typeface="Calibri" panose="020F0502020204030204" pitchFamily="34" charset="0"/>
                        </a:rPr>
                        <a:t>EFECTIVIDAD</a:t>
                      </a:r>
                    </a:p>
                  </a:txBody>
                  <a:tcPr marL="9525" marR="9525" marT="9525"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Calibri" panose="020F0502020204030204" pitchFamily="34" charset="0"/>
                        </a:rPr>
                        <a:t>E.1.2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Razón de Mortalidad Materna a 42 días </a:t>
                      </a:r>
                      <a:br>
                        <a:rPr lang="es-MX" sz="1600" b="1" i="0" u="none" strike="noStrike">
                          <a:solidFill>
                            <a:srgbClr val="000000"/>
                          </a:solidFill>
                          <a:effectLst/>
                          <a:latin typeface="Calibri" panose="020F0502020204030204" pitchFamily="34" charset="0"/>
                        </a:rPr>
                      </a:br>
                      <a:endParaRPr lang="es-MX" sz="1600" b="1"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s-MX" sz="1600" b="1" i="0" u="none" strike="noStrike">
                          <a:solidFill>
                            <a:srgbClr val="000000"/>
                          </a:solidFill>
                          <a:effectLst/>
                          <a:latin typeface="Calibri" panose="020F0502020204030204" pitchFamily="34" charset="0"/>
                        </a:rPr>
                        <a:t>Ningún indicador requiere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reporte por parte de la</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Entidad Departamental,</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Distrital o Municipal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Salud. El cálculo de estos</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indicadores lo realizará el</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Ministerio de Salud y</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Protección Social, a partir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fuentes integradas en</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SISPRO, información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REPS e información</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suministrada por el</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Organismo Técnico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Administración de la Cuenta</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de Alto Costo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6097">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Proporción de nacidos vivos con bajo peso al nacer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606097">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Tasa de mortalidad en niños menores de un año (mortalidad infantil)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606097">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Tasa de mortalidad en menores de 5 años</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por Infección Respiratoria Aguda (IRA)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606097">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Tasa de mortalidad en menores de 5 años por Enfermedad Diarreica Aguda (EDA)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1081511">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600" b="1" i="0" u="none" strike="noStrike">
                          <a:solidFill>
                            <a:srgbClr val="000000"/>
                          </a:solidFill>
                          <a:effectLst/>
                          <a:latin typeface="Calibri" panose="020F0502020204030204" pitchFamily="34" charset="0"/>
                        </a:rPr>
                        <a:t>Tasa de mortalidad en menores de 5 años</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por Desnutrición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dirty="0">
                          <a:solidFill>
                            <a:srgbClr val="000000"/>
                          </a:solidFill>
                          <a:effectLst/>
                          <a:latin typeface="Calibri" panose="020F0502020204030204" pitchFamily="34" charset="0"/>
                        </a:rPr>
                        <a:t>Fuente integrada a</a:t>
                      </a:r>
                      <a:br>
                        <a:rPr lang="es-CO" sz="1600" b="1" i="0" u="none" strike="noStrike" dirty="0">
                          <a:solidFill>
                            <a:srgbClr val="000000"/>
                          </a:solidFill>
                          <a:effectLst/>
                          <a:latin typeface="Calibri" panose="020F0502020204030204" pitchFamily="34" charset="0"/>
                        </a:rPr>
                      </a:br>
                      <a:r>
                        <a:rPr lang="es-CO" sz="1600" b="1" i="0" u="none" strike="noStrike" dirty="0">
                          <a:solidFill>
                            <a:srgbClr val="000000"/>
                          </a:solidFill>
                          <a:effectLst/>
                          <a:latin typeface="Calibri" panose="020F0502020204030204" pitchFamily="34" charset="0"/>
                        </a:rPr>
                        <a:t>SISPRO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bl>
          </a:graphicData>
        </a:graphic>
      </p:graphicFrame>
    </p:spTree>
    <p:extLst>
      <p:ext uri="{BB962C8B-B14F-4D97-AF65-F5344CB8AC3E}">
        <p14:creationId xmlns:p14="http://schemas.microsoft.com/office/powerpoint/2010/main" val="3788063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941703731"/>
              </p:ext>
            </p:extLst>
          </p:nvPr>
        </p:nvGraphicFramePr>
        <p:xfrm>
          <a:off x="460375" y="796826"/>
          <a:ext cx="11336673" cy="5475184"/>
        </p:xfrm>
        <a:graphic>
          <a:graphicData uri="http://schemas.openxmlformats.org/drawingml/2006/table">
            <a:tbl>
              <a:tblPr/>
              <a:tblGrid>
                <a:gridCol w="766904"/>
                <a:gridCol w="1425769"/>
                <a:gridCol w="4906851"/>
                <a:gridCol w="1643619"/>
                <a:gridCol w="2593530"/>
              </a:tblGrid>
              <a:tr h="292843">
                <a:tc gridSpan="5">
                  <a:txBody>
                    <a:bodyPr/>
                    <a:lstStyle/>
                    <a:p>
                      <a:pPr algn="ctr" fontAlgn="b"/>
                      <a:r>
                        <a:rPr lang="es-MX" sz="1800" b="1" i="0" u="none" strike="noStrike" dirty="0">
                          <a:solidFill>
                            <a:srgbClr val="FF0000"/>
                          </a:solidFill>
                          <a:effectLst/>
                          <a:latin typeface="Calibri" panose="020F0502020204030204" pitchFamily="34" charset="0"/>
                        </a:rPr>
                        <a:t>INDICADORES PARA EL MONITOREO DE LA CALIDAD —PRESTADORES DE SERVICIOS DE SALUD</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574928">
                <a:tc>
                  <a:txBody>
                    <a:bodyPr/>
                    <a:lstStyle/>
                    <a:p>
                      <a:pPr algn="l" fontAlgn="b"/>
                      <a:r>
                        <a:rPr lang="es-CO" sz="1600" b="1" i="0" u="none" strike="noStrike">
                          <a:solidFill>
                            <a:srgbClr val="000000"/>
                          </a:solidFill>
                          <a:effectLst/>
                          <a:latin typeface="Calibri" panose="020F0502020204030204" pitchFamily="34" charset="0"/>
                        </a:rPr>
                        <a:t>DOMINIO</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a:solidFill>
                            <a:srgbClr val="000000"/>
                          </a:solidFill>
                          <a:effectLst/>
                          <a:latin typeface="Calibri" panose="020F0502020204030204" pitchFamily="34" charset="0"/>
                        </a:rPr>
                        <a:t>CODIGO</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 INDICADOR </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a:solidFill>
                            <a:srgbClr val="000000"/>
                          </a:solidFill>
                          <a:effectLst/>
                          <a:latin typeface="Calibri" panose="020F0502020204030204" pitchFamily="34" charset="0"/>
                        </a:rPr>
                        <a:t>FUENTE </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dirty="0">
                          <a:solidFill>
                            <a:srgbClr val="000000"/>
                          </a:solidFill>
                          <a:effectLst/>
                          <a:latin typeface="Calibri" panose="020F0502020204030204" pitchFamily="34" charset="0"/>
                        </a:rPr>
                        <a:t>CALCULO </a:t>
                      </a:r>
                      <a:r>
                        <a:rPr lang="es-CO" sz="1600" b="1" i="0" u="none" strike="noStrike" dirty="0" smtClean="0">
                          <a:solidFill>
                            <a:srgbClr val="000000"/>
                          </a:solidFill>
                          <a:effectLst/>
                          <a:latin typeface="Calibri" panose="020F0502020204030204" pitchFamily="34" charset="0"/>
                        </a:rPr>
                        <a:t>DEL INDICADOR</a:t>
                      </a:r>
                      <a:endParaRPr lang="es-CO" sz="1600" b="1" i="0" u="none" strike="noStrike" dirty="0">
                        <a:solidFill>
                          <a:srgbClr val="000000"/>
                        </a:solidFill>
                        <a:effectLst/>
                        <a:latin typeface="Calibri" panose="020F0502020204030204" pitchFamily="34" charset="0"/>
                      </a:endParaRP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677">
                <a:tc rowSpan="7">
                  <a:txBody>
                    <a:bodyPr/>
                    <a:lstStyle/>
                    <a:p>
                      <a:pPr algn="ctr" fontAlgn="ctr"/>
                      <a:r>
                        <a:rPr lang="es-CO" sz="1600" b="1" i="0" u="none" strike="noStrike">
                          <a:solidFill>
                            <a:srgbClr val="000000"/>
                          </a:solidFill>
                          <a:effectLst/>
                          <a:latin typeface="Calibri" panose="020F0502020204030204" pitchFamily="34" charset="0"/>
                        </a:rPr>
                        <a:t>GESTION DEL RIESGO</a:t>
                      </a:r>
                    </a:p>
                  </a:txBody>
                  <a:tcPr marL="9298" marR="9298" marT="9298"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a:solidFill>
                            <a:srgbClr val="000000"/>
                          </a:solidFill>
                          <a:effectLst/>
                          <a:latin typeface="Calibri" panose="020F0502020204030204" pitchFamily="34" charset="0"/>
                        </a:rPr>
                        <a:t>E.2.1 </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600" b="1" i="0" u="none" strike="noStrike">
                          <a:solidFill>
                            <a:srgbClr val="000000"/>
                          </a:solidFill>
                          <a:effectLst/>
                          <a:latin typeface="Calibri" panose="020F0502020204030204" pitchFamily="34" charset="0"/>
                        </a:rPr>
                        <a:t>Proporción de tamización para Virus de Inmunodeficiencia Humana (VIH ) en gestantes</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MX" sz="1600" b="1" i="0" u="none" strike="noStrike">
                          <a:solidFill>
                            <a:srgbClr val="000000"/>
                          </a:solidFill>
                          <a:effectLst/>
                          <a:latin typeface="Calibri" panose="020F0502020204030204" pitchFamily="34" charset="0"/>
                        </a:rPr>
                        <a:t>Ningún indicador requiere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reporte por parte de la</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Entidad Departamental,</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Distrital o Municipal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Salud. El cálculo de estos</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indicadores lo realizará el</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Ministerio de Salud y</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Protección Social, a partir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fuentes integradas en</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SISPRO, información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REPS e información</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suministrada por el</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Organismo Técnico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Administración de la Cuenta</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de Alto Costo </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014">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E.2.2</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600" b="1" i="0" u="none" strike="noStrike">
                          <a:solidFill>
                            <a:srgbClr val="000000"/>
                          </a:solidFill>
                          <a:effectLst/>
                          <a:latin typeface="Calibri" panose="020F0502020204030204" pitchFamily="34" charset="0"/>
                        </a:rPr>
                        <a:t>Proporción de gestantes a la fecha de corte positivas para Virus de inmunodeficiencia Humano con Terapia Antirretroviral (TAR)</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857014">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E.2.3</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600" b="1" i="0" u="none" strike="noStrike">
                          <a:solidFill>
                            <a:srgbClr val="000000"/>
                          </a:solidFill>
                          <a:effectLst/>
                          <a:latin typeface="Calibri" panose="020F0502020204030204" pitchFamily="34" charset="0"/>
                        </a:rPr>
                        <a:t>Proporción de niños con diagnóstico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Hipotiroidismo Congénito que reciben</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tratamiento. </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578677">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E.2.4</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600" b="1" i="0" u="none" strike="noStrike">
                          <a:solidFill>
                            <a:srgbClr val="000000"/>
                          </a:solidFill>
                          <a:effectLst/>
                          <a:latin typeface="Calibri" panose="020F0502020204030204" pitchFamily="34" charset="0"/>
                        </a:rPr>
                        <a:t>Captación de Hipertensión Arterial (HTA) de</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personas de 18 a 69 años</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578677">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E.2.5</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Calibri" panose="020F0502020204030204" pitchFamily="34" charset="0"/>
                        </a:rPr>
                        <a:t>Proporción de pacientes hipertensos</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controlados </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578677">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E.2.6</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600" b="1" i="0" u="none" strike="noStrike">
                          <a:solidFill>
                            <a:srgbClr val="000000"/>
                          </a:solidFill>
                          <a:effectLst/>
                          <a:latin typeface="Calibri" panose="020F0502020204030204" pitchFamily="34" charset="0"/>
                        </a:rPr>
                        <a:t>Captación de Diabetes Mellitus de personas</a:t>
                      </a:r>
                      <a:br>
                        <a:rPr lang="es-MX" sz="1600" b="1" i="0" u="none" strike="noStrike">
                          <a:solidFill>
                            <a:srgbClr val="000000"/>
                          </a:solidFill>
                          <a:effectLst/>
                          <a:latin typeface="Calibri" panose="020F0502020204030204" pitchFamily="34" charset="0"/>
                        </a:rPr>
                      </a:br>
                      <a:r>
                        <a:rPr lang="es-MX" sz="1600" b="1" i="0" u="none" strike="noStrike">
                          <a:solidFill>
                            <a:srgbClr val="000000"/>
                          </a:solidFill>
                          <a:effectLst/>
                          <a:latin typeface="Calibri" panose="020F0502020204030204" pitchFamily="34" charset="0"/>
                        </a:rPr>
                        <a:t>de 18 a 69 años</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a:solidFill>
                            <a:srgbClr val="000000"/>
                          </a:solidFill>
                          <a:effectLst/>
                          <a:latin typeface="Calibri" panose="020F0502020204030204" pitchFamily="34" charset="0"/>
                        </a:rPr>
                        <a:t>Fuente integrada a</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SISPRO</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r h="578677">
                <a:tc vMerge="1">
                  <a:txBody>
                    <a:bodyPr/>
                    <a:lstStyle/>
                    <a:p>
                      <a:endParaRPr lang="es-CO"/>
                    </a:p>
                  </a:txBody>
                  <a:tcPr/>
                </a:tc>
                <a:tc>
                  <a:txBody>
                    <a:bodyPr/>
                    <a:lstStyle/>
                    <a:p>
                      <a:pPr algn="ctr" fontAlgn="b"/>
                      <a:r>
                        <a:rPr lang="es-CO" sz="1600" b="1" i="0" u="none" strike="noStrike">
                          <a:solidFill>
                            <a:srgbClr val="000000"/>
                          </a:solidFill>
                          <a:effectLst/>
                          <a:latin typeface="Calibri" panose="020F0502020204030204" pitchFamily="34" charset="0"/>
                        </a:rPr>
                        <a:t>E.2.7</a:t>
                      </a:r>
                    </a:p>
                  </a:txBody>
                  <a:tcPr marL="9298" marR="9298" marT="9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Calibri" panose="020F0502020204030204" pitchFamily="34" charset="0"/>
                        </a:rPr>
                        <a:t>Proporción de pacientes diabéticos</a:t>
                      </a:r>
                      <a:br>
                        <a:rPr lang="es-CO" sz="1600" b="1" i="0" u="none" strike="noStrike">
                          <a:solidFill>
                            <a:srgbClr val="000000"/>
                          </a:solidFill>
                          <a:effectLst/>
                          <a:latin typeface="Calibri" panose="020F0502020204030204" pitchFamily="34" charset="0"/>
                        </a:rPr>
                      </a:br>
                      <a:r>
                        <a:rPr lang="es-CO" sz="1600" b="1" i="0" u="none" strike="noStrike">
                          <a:solidFill>
                            <a:srgbClr val="000000"/>
                          </a:solidFill>
                          <a:effectLst/>
                          <a:latin typeface="Calibri" panose="020F0502020204030204" pitchFamily="34" charset="0"/>
                        </a:rPr>
                        <a:t>controlados</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600" b="1" i="0" u="none" strike="noStrike" dirty="0">
                          <a:solidFill>
                            <a:srgbClr val="000000"/>
                          </a:solidFill>
                          <a:effectLst/>
                          <a:latin typeface="Calibri" panose="020F0502020204030204" pitchFamily="34" charset="0"/>
                        </a:rPr>
                        <a:t>Fuente integrada a</a:t>
                      </a:r>
                      <a:br>
                        <a:rPr lang="es-CO" sz="1600" b="1" i="0" u="none" strike="noStrike" dirty="0">
                          <a:solidFill>
                            <a:srgbClr val="000000"/>
                          </a:solidFill>
                          <a:effectLst/>
                          <a:latin typeface="Calibri" panose="020F0502020204030204" pitchFamily="34" charset="0"/>
                        </a:rPr>
                      </a:br>
                      <a:r>
                        <a:rPr lang="es-CO" sz="1600" b="1" i="0" u="none" strike="noStrike" dirty="0">
                          <a:solidFill>
                            <a:srgbClr val="000000"/>
                          </a:solidFill>
                          <a:effectLst/>
                          <a:latin typeface="Calibri" panose="020F0502020204030204" pitchFamily="34" charset="0"/>
                        </a:rPr>
                        <a:t>SISPRO</a:t>
                      </a:r>
                    </a:p>
                  </a:txBody>
                  <a:tcPr marL="9298" marR="9298" marT="9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r>
            </a:tbl>
          </a:graphicData>
        </a:graphic>
      </p:graphicFrame>
    </p:spTree>
    <p:extLst>
      <p:ext uri="{BB962C8B-B14F-4D97-AF65-F5344CB8AC3E}">
        <p14:creationId xmlns:p14="http://schemas.microsoft.com/office/powerpoint/2010/main" val="756036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8450" t="37740" r="16972" b="23368"/>
          <a:stretch/>
        </p:blipFill>
        <p:spPr>
          <a:xfrm>
            <a:off x="796343" y="1035395"/>
            <a:ext cx="10599313" cy="5082638"/>
          </a:xfrm>
          <a:prstGeom prst="rect">
            <a:avLst/>
          </a:prstGeom>
        </p:spPr>
      </p:pic>
    </p:spTree>
    <p:extLst>
      <p:ext uri="{BB962C8B-B14F-4D97-AF65-F5344CB8AC3E}">
        <p14:creationId xmlns:p14="http://schemas.microsoft.com/office/powerpoint/2010/main" val="285690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43310" t="22710" r="20352" b="23743"/>
          <a:stretch/>
        </p:blipFill>
        <p:spPr>
          <a:xfrm>
            <a:off x="460376" y="901522"/>
            <a:ext cx="9006354" cy="5727878"/>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7106" y="1931864"/>
            <a:ext cx="2837329" cy="3056995"/>
          </a:xfrm>
          <a:prstGeom prst="rect">
            <a:avLst/>
          </a:prstGeom>
        </p:spPr>
      </p:pic>
    </p:spTree>
    <p:extLst>
      <p:ext uri="{BB962C8B-B14F-4D97-AF65-F5344CB8AC3E}">
        <p14:creationId xmlns:p14="http://schemas.microsoft.com/office/powerpoint/2010/main" val="3738587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41320" t="21614" r="17694" b="10747"/>
          <a:stretch/>
        </p:blipFill>
        <p:spPr>
          <a:xfrm>
            <a:off x="734096" y="1635617"/>
            <a:ext cx="10921283" cy="4778061"/>
          </a:xfrm>
          <a:prstGeom prst="rect">
            <a:avLst/>
          </a:prstGeom>
        </p:spPr>
      </p:pic>
      <p:sp>
        <p:nvSpPr>
          <p:cNvPr id="5" name="CuadroTexto 4"/>
          <p:cNvSpPr txBox="1"/>
          <p:nvPr/>
        </p:nvSpPr>
        <p:spPr>
          <a:xfrm>
            <a:off x="1275008" y="991671"/>
            <a:ext cx="9092485" cy="523220"/>
          </a:xfrm>
          <a:prstGeom prst="rect">
            <a:avLst/>
          </a:prstGeom>
          <a:noFill/>
        </p:spPr>
        <p:txBody>
          <a:bodyPr wrap="square" rtlCol="0">
            <a:spAutoFit/>
          </a:bodyPr>
          <a:lstStyle/>
          <a:p>
            <a:pPr algn="ctr"/>
            <a:r>
              <a:rPr lang="es-CO" sz="2800" b="1" dirty="0" smtClean="0"/>
              <a:t>CIRCULAR EXTERNA 012 DE 2016 DE LA SUPERSALUD</a:t>
            </a:r>
            <a:endParaRPr lang="es-CO" sz="2800" b="1" dirty="0"/>
          </a:p>
        </p:txBody>
      </p:sp>
    </p:spTree>
    <p:extLst>
      <p:ext uri="{BB962C8B-B14F-4D97-AF65-F5344CB8AC3E}">
        <p14:creationId xmlns:p14="http://schemas.microsoft.com/office/powerpoint/2010/main" val="547002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183" t="21395" r="16444" b="20549"/>
          <a:stretch/>
        </p:blipFill>
        <p:spPr>
          <a:xfrm>
            <a:off x="1197734" y="759854"/>
            <a:ext cx="10135673" cy="5293216"/>
          </a:xfrm>
          <a:prstGeom prst="rect">
            <a:avLst/>
          </a:prstGeom>
        </p:spPr>
      </p:pic>
    </p:spTree>
    <p:extLst>
      <p:ext uri="{BB962C8B-B14F-4D97-AF65-F5344CB8AC3E}">
        <p14:creationId xmlns:p14="http://schemas.microsoft.com/office/powerpoint/2010/main" val="2919603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394" t="21019" r="16338" b="22428"/>
          <a:stretch/>
        </p:blipFill>
        <p:spPr>
          <a:xfrm>
            <a:off x="901521" y="772732"/>
            <a:ext cx="10496281" cy="5293217"/>
          </a:xfrm>
          <a:prstGeom prst="rect">
            <a:avLst/>
          </a:prstGeom>
        </p:spPr>
      </p:pic>
    </p:spTree>
    <p:extLst>
      <p:ext uri="{BB962C8B-B14F-4D97-AF65-F5344CB8AC3E}">
        <p14:creationId xmlns:p14="http://schemas.microsoft.com/office/powerpoint/2010/main" val="37063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394" t="21206" r="16655" b="22052"/>
          <a:stretch/>
        </p:blipFill>
        <p:spPr>
          <a:xfrm>
            <a:off x="138401" y="704253"/>
            <a:ext cx="11731624" cy="5516243"/>
          </a:xfrm>
          <a:prstGeom prst="rect">
            <a:avLst/>
          </a:prstGeom>
        </p:spPr>
      </p:pic>
    </p:spTree>
    <p:extLst>
      <p:ext uri="{BB962C8B-B14F-4D97-AF65-F5344CB8AC3E}">
        <p14:creationId xmlns:p14="http://schemas.microsoft.com/office/powerpoint/2010/main" val="4125362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288" t="21206" r="16232" b="25058"/>
          <a:stretch/>
        </p:blipFill>
        <p:spPr>
          <a:xfrm>
            <a:off x="631065" y="759854"/>
            <a:ext cx="10856890" cy="5409125"/>
          </a:xfrm>
          <a:prstGeom prst="rect">
            <a:avLst/>
          </a:prstGeom>
        </p:spPr>
      </p:pic>
    </p:spTree>
    <p:extLst>
      <p:ext uri="{BB962C8B-B14F-4D97-AF65-F5344CB8AC3E}">
        <p14:creationId xmlns:p14="http://schemas.microsoft.com/office/powerpoint/2010/main" val="2169652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499" t="21395" r="16656" b="22052"/>
          <a:stretch/>
        </p:blipFill>
        <p:spPr>
          <a:xfrm>
            <a:off x="155575" y="695459"/>
            <a:ext cx="9324601" cy="5473521"/>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9271" b="13278"/>
          <a:stretch/>
        </p:blipFill>
        <p:spPr>
          <a:xfrm>
            <a:off x="9238130" y="2971799"/>
            <a:ext cx="2953870" cy="3671047"/>
          </a:xfrm>
          <a:prstGeom prst="rect">
            <a:avLst/>
          </a:prstGeom>
        </p:spPr>
      </p:pic>
    </p:spTree>
    <p:extLst>
      <p:ext uri="{BB962C8B-B14F-4D97-AF65-F5344CB8AC3E}">
        <p14:creationId xmlns:p14="http://schemas.microsoft.com/office/powerpoint/2010/main" val="1333659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806824" y="567800"/>
            <a:ext cx="9765018" cy="707886"/>
          </a:xfrm>
          <a:prstGeom prst="rect">
            <a:avLst/>
          </a:prstGeom>
        </p:spPr>
        <p:txBody>
          <a:bodyPr wrap="square">
            <a:spAutoFit/>
          </a:bodyPr>
          <a:lstStyle/>
          <a:p>
            <a:r>
              <a:rPr lang="es-MX" sz="4000" b="1" dirty="0">
                <a:solidFill>
                  <a:srgbClr val="00B050"/>
                </a:solidFill>
              </a:rPr>
              <a:t>Sistema Obligatorio de Garantía de Calidad</a:t>
            </a:r>
            <a:endParaRPr lang="es-CO" sz="4000" b="1" dirty="0">
              <a:solidFill>
                <a:srgbClr val="00B050"/>
              </a:solidFill>
            </a:endParaRPr>
          </a:p>
        </p:txBody>
      </p:sp>
      <p:sp>
        <p:nvSpPr>
          <p:cNvPr id="5" name="Llamada rectangular 4"/>
          <p:cNvSpPr/>
          <p:nvPr/>
        </p:nvSpPr>
        <p:spPr>
          <a:xfrm>
            <a:off x="656823" y="1957892"/>
            <a:ext cx="8577329" cy="3259564"/>
          </a:xfrm>
          <a:prstGeom prst="wedgeRectCallout">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600" b="1" dirty="0">
                <a:solidFill>
                  <a:prstClr val="white"/>
                </a:solidFill>
              </a:rPr>
              <a:t>Conjunto de instituciones, normas, requisitos, mecanismos y procesos deliberados y sistemáticos que desarrolla el sector salud para GENERAR MANTENER MEJORAR</a:t>
            </a:r>
            <a:endParaRPr lang="es-CO" sz="3600" b="1" dirty="0">
              <a:solidFill>
                <a:prstClr val="white"/>
              </a:solidFill>
            </a:endParaRPr>
          </a:p>
        </p:txBody>
      </p:sp>
      <p:sp>
        <p:nvSpPr>
          <p:cNvPr id="6" name="Rectángulo 5"/>
          <p:cNvSpPr/>
          <p:nvPr/>
        </p:nvSpPr>
        <p:spPr>
          <a:xfrm>
            <a:off x="7225992" y="3336667"/>
            <a:ext cx="3206840" cy="918788"/>
          </a:xfrm>
          <a:prstGeom prst="rect">
            <a:avLst/>
          </a:prstGeom>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es-CO" sz="4000" b="1" dirty="0">
                <a:solidFill>
                  <a:srgbClr val="FF0000"/>
                </a:solidFill>
              </a:rPr>
              <a:t>GENERAR</a:t>
            </a:r>
          </a:p>
        </p:txBody>
      </p:sp>
      <p:sp>
        <p:nvSpPr>
          <p:cNvPr id="9" name="Rectángulo 8"/>
          <p:cNvSpPr/>
          <p:nvPr/>
        </p:nvSpPr>
        <p:spPr>
          <a:xfrm>
            <a:off x="8041844" y="4351951"/>
            <a:ext cx="3014090" cy="807307"/>
          </a:xfrm>
          <a:prstGeom prst="rect">
            <a:avLst/>
          </a:prstGeom>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es-CO" sz="4000" b="1" dirty="0">
                <a:solidFill>
                  <a:srgbClr val="FFC000"/>
                </a:solidFill>
              </a:rPr>
              <a:t>MANTENER</a:t>
            </a:r>
          </a:p>
        </p:txBody>
      </p:sp>
      <p:sp>
        <p:nvSpPr>
          <p:cNvPr id="11" name="Rectángulo 10"/>
          <p:cNvSpPr/>
          <p:nvPr/>
        </p:nvSpPr>
        <p:spPr>
          <a:xfrm>
            <a:off x="8552329" y="5238446"/>
            <a:ext cx="3240742" cy="796901"/>
          </a:xfrm>
          <a:prstGeom prst="rect">
            <a:avLst/>
          </a:prstGeom>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es-CO" sz="4000" b="1" dirty="0">
                <a:solidFill>
                  <a:srgbClr val="00B050"/>
                </a:solidFill>
              </a:rPr>
              <a:t>MEJORAR</a:t>
            </a:r>
          </a:p>
        </p:txBody>
      </p:sp>
      <p:sp>
        <p:nvSpPr>
          <p:cNvPr id="4" name="Rectángulo 3"/>
          <p:cNvSpPr/>
          <p:nvPr/>
        </p:nvSpPr>
        <p:spPr>
          <a:xfrm>
            <a:off x="4401671" y="4657655"/>
            <a:ext cx="3751729" cy="1828800"/>
          </a:xfrm>
          <a:prstGeom prst="rect">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FF0000"/>
                </a:solidFill>
              </a:rPr>
              <a:t>la calidad de los servicios de salud en el país.</a:t>
            </a:r>
            <a:endParaRPr lang="es-CO" sz="3200" b="1" dirty="0">
              <a:solidFill>
                <a:srgbClr val="FF0000"/>
              </a:solidFill>
            </a:endParaRPr>
          </a:p>
        </p:txBody>
      </p:sp>
    </p:spTree>
    <p:extLst>
      <p:ext uri="{BB962C8B-B14F-4D97-AF65-F5344CB8AC3E}">
        <p14:creationId xmlns:p14="http://schemas.microsoft.com/office/powerpoint/2010/main" val="2105085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183" t="21582" r="16232" b="22991"/>
          <a:stretch/>
        </p:blipFill>
        <p:spPr>
          <a:xfrm>
            <a:off x="991673" y="888642"/>
            <a:ext cx="10161431" cy="5203532"/>
          </a:xfrm>
          <a:prstGeom prst="rect">
            <a:avLst/>
          </a:prstGeom>
        </p:spPr>
      </p:pic>
    </p:spTree>
    <p:extLst>
      <p:ext uri="{BB962C8B-B14F-4D97-AF65-F5344CB8AC3E}">
        <p14:creationId xmlns:p14="http://schemas.microsoft.com/office/powerpoint/2010/main" val="3182884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4" name="Imagen 3"/>
          <p:cNvPicPr>
            <a:picLocks noChangeAspect="1"/>
          </p:cNvPicPr>
          <p:nvPr/>
        </p:nvPicPr>
        <p:blipFill rotWithShape="1">
          <a:blip r:embed="rId3"/>
          <a:srcRect l="37288" t="21582" r="16550" b="21676"/>
          <a:stretch/>
        </p:blipFill>
        <p:spPr>
          <a:xfrm>
            <a:off x="953037" y="579549"/>
            <a:ext cx="10225825" cy="5254581"/>
          </a:xfrm>
          <a:prstGeom prst="rect">
            <a:avLst/>
          </a:prstGeom>
        </p:spPr>
      </p:pic>
    </p:spTree>
    <p:extLst>
      <p:ext uri="{BB962C8B-B14F-4D97-AF65-F5344CB8AC3E}">
        <p14:creationId xmlns:p14="http://schemas.microsoft.com/office/powerpoint/2010/main" val="741858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078" t="21206" r="16761" b="19985"/>
          <a:stretch/>
        </p:blipFill>
        <p:spPr>
          <a:xfrm>
            <a:off x="837127" y="785612"/>
            <a:ext cx="10148551" cy="6088140"/>
          </a:xfrm>
          <a:prstGeom prst="rect">
            <a:avLst/>
          </a:prstGeom>
        </p:spPr>
      </p:pic>
    </p:spTree>
    <p:extLst>
      <p:ext uri="{BB962C8B-B14F-4D97-AF65-F5344CB8AC3E}">
        <p14:creationId xmlns:p14="http://schemas.microsoft.com/office/powerpoint/2010/main" val="2990544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CuadroTexto 1"/>
          <p:cNvSpPr txBox="1"/>
          <p:nvPr/>
        </p:nvSpPr>
        <p:spPr>
          <a:xfrm>
            <a:off x="734096" y="991674"/>
            <a:ext cx="10895527" cy="5078313"/>
          </a:xfrm>
          <a:prstGeom prst="rect">
            <a:avLst/>
          </a:prstGeom>
          <a:solidFill>
            <a:srgbClr val="0070C0"/>
          </a:solidFill>
          <a:ln>
            <a:solidFill>
              <a:srgbClr val="0070C0"/>
            </a:solidFill>
          </a:ln>
        </p:spPr>
        <p:txBody>
          <a:bodyPr wrap="square" rtlCol="0">
            <a:spAutoFit/>
          </a:bodyPr>
          <a:lstStyle/>
          <a:p>
            <a:pPr algn="ctr"/>
            <a:r>
              <a:rPr lang="es-CO" sz="5400" b="1" dirty="0" smtClean="0"/>
              <a:t>RESOLUCION 5095 DEL 2018 V 3.1</a:t>
            </a:r>
          </a:p>
          <a:p>
            <a:pPr algn="ctr"/>
            <a:endParaRPr lang="es-CO" sz="5400" b="1" dirty="0" smtClean="0"/>
          </a:p>
          <a:p>
            <a:pPr algn="ctr"/>
            <a:r>
              <a:rPr lang="es-CO" sz="5400" b="1" dirty="0" smtClean="0"/>
              <a:t>MANUAL DE ACREDITACION EN SALUD AMBULATORIO Y HOSPITALARIO</a:t>
            </a:r>
          </a:p>
          <a:p>
            <a:pPr algn="ctr"/>
            <a:endParaRPr lang="es-CO" sz="5400" b="1" dirty="0"/>
          </a:p>
        </p:txBody>
      </p:sp>
    </p:spTree>
    <p:extLst>
      <p:ext uri="{BB962C8B-B14F-4D97-AF65-F5344CB8AC3E}">
        <p14:creationId xmlns:p14="http://schemas.microsoft.com/office/powerpoint/2010/main" val="2444660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935501" y="907274"/>
            <a:ext cx="11032378" cy="5632311"/>
          </a:xfrm>
          <a:prstGeom prst="rect">
            <a:avLst/>
          </a:prstGeom>
        </p:spPr>
        <p:txBody>
          <a:bodyPr wrap="square">
            <a:spAutoFit/>
          </a:bodyPr>
          <a:lstStyle/>
          <a:p>
            <a:pPr algn="ctr"/>
            <a:r>
              <a:rPr lang="es-MX" b="1" dirty="0">
                <a:solidFill>
                  <a:srgbClr val="000000"/>
                </a:solidFill>
                <a:latin typeface="Arial" panose="020B0604020202020204" pitchFamily="34" charset="0"/>
              </a:rPr>
              <a:t>RESOLUCIÓN 1328 DE 2021</a:t>
            </a:r>
          </a:p>
          <a:p>
            <a:pPr algn="ctr"/>
            <a:r>
              <a:rPr lang="es-MX" dirty="0">
                <a:solidFill>
                  <a:srgbClr val="000000"/>
                </a:solidFill>
                <a:latin typeface="Arial" panose="020B0604020202020204" pitchFamily="34" charset="0"/>
              </a:rPr>
              <a:t>(septiembre 02)</a:t>
            </a:r>
          </a:p>
          <a:p>
            <a:pPr algn="ctr"/>
            <a:r>
              <a:rPr lang="es-MX" b="1" dirty="0">
                <a:solidFill>
                  <a:srgbClr val="000000"/>
                </a:solidFill>
                <a:latin typeface="Arial" panose="020B0604020202020204" pitchFamily="34" charset="0"/>
              </a:rPr>
              <a:t>Por medio de la cual se modifica el artículo 1° de la Resolución número 5095 de 2018, en el sentido de adoptar los “Estándares de acreditación para instituciones prestadoras de servicios de salud con énfasis en servicios de baja complejidad</a:t>
            </a:r>
            <a:r>
              <a:rPr lang="es-MX" b="1" dirty="0" smtClean="0">
                <a:solidFill>
                  <a:srgbClr val="000000"/>
                </a:solidFill>
                <a:latin typeface="Arial" panose="020B0604020202020204" pitchFamily="34" charset="0"/>
              </a:rPr>
              <a:t>”.</a:t>
            </a:r>
          </a:p>
          <a:p>
            <a:pPr algn="ctr"/>
            <a:endParaRPr lang="es-MX" b="1" dirty="0" smtClean="0">
              <a:solidFill>
                <a:srgbClr val="000000"/>
              </a:solidFill>
              <a:latin typeface="Arial" panose="020B0604020202020204" pitchFamily="34" charset="0"/>
            </a:endParaRPr>
          </a:p>
          <a:p>
            <a:pPr algn="just"/>
            <a:r>
              <a:rPr lang="es-MX" dirty="0" err="1">
                <a:solidFill>
                  <a:srgbClr val="000000"/>
                </a:solidFill>
                <a:latin typeface="Arial" panose="020B0604020202020204" pitchFamily="34" charset="0"/>
              </a:rPr>
              <a:t>rtículo</a:t>
            </a:r>
            <a:r>
              <a:rPr lang="es-MX" dirty="0">
                <a:solidFill>
                  <a:srgbClr val="000000"/>
                </a:solidFill>
                <a:latin typeface="Arial" panose="020B0604020202020204" pitchFamily="34" charset="0"/>
              </a:rPr>
              <a:t> 1°. Objeto. La presente resolución tiene por objeto adoptar el “Manual de acreditación en salud ambulatorio y hospitalario de Colombia versión 3.1” y los “Estándares de acreditación para instituciones prestadoras de servicios de salud con énfasis en servicios de baja complejidad”, los cuales hacen parte integral de este acto administrativo. </a:t>
            </a:r>
          </a:p>
          <a:p>
            <a:pPr algn="just"/>
            <a:r>
              <a:rPr lang="es-MX" dirty="0">
                <a:solidFill>
                  <a:srgbClr val="000000"/>
                </a:solidFill>
                <a:latin typeface="Arial" panose="020B0604020202020204" pitchFamily="34" charset="0"/>
              </a:rPr>
              <a:t>  </a:t>
            </a:r>
          </a:p>
          <a:p>
            <a:pPr algn="just"/>
            <a:r>
              <a:rPr lang="es-MX" b="1" dirty="0">
                <a:solidFill>
                  <a:srgbClr val="000000"/>
                </a:solidFill>
                <a:latin typeface="Arial" panose="020B0604020202020204" pitchFamily="34" charset="0"/>
              </a:rPr>
              <a:t>Parágrafo.</a:t>
            </a:r>
            <a:r>
              <a:rPr lang="es-MX" dirty="0">
                <a:solidFill>
                  <a:srgbClr val="000000"/>
                </a:solidFill>
                <a:latin typeface="Arial" panose="020B0604020202020204" pitchFamily="34" charset="0"/>
              </a:rPr>
              <a:t> Las instituciones prestadoras de servicios de salud que deseen acreditarse con énfasis en servicios de baja complejidad, en el marco del Sistema Único de Acreditación del Sistema Obligatorio de Garantía de Calidad de la Atención en Salud, podrán realizarlo cumpliendo con los estándares pertinentes del Manual de Acreditación en Salud Ambulatorio y Hospitalario de Colombia versión 3.1 y los estándares pertinentes de acreditación para instituciones prestadoras de servicios de salud con énfasis en servicios de baja complejidad, que se definan entre el prestador y el ente acreditador que se encuentre inscrito en el Registro Especial de Acreditadores en Salud”. </a:t>
            </a:r>
          </a:p>
          <a:p>
            <a:pPr algn="just"/>
            <a:r>
              <a:rPr lang="es-MX" dirty="0">
                <a:solidFill>
                  <a:srgbClr val="000000"/>
                </a:solidFill>
                <a:latin typeface="Arial" panose="020B0604020202020204" pitchFamily="34" charset="0"/>
              </a:rPr>
              <a:t>  </a:t>
            </a:r>
          </a:p>
          <a:p>
            <a:pPr algn="ctr"/>
            <a:endParaRPr lang="es-MX" dirty="0">
              <a:solidFill>
                <a:srgbClr val="000000"/>
              </a:solidFill>
              <a:latin typeface="Arial" panose="020B0604020202020204" pitchFamily="34" charset="0"/>
            </a:endParaRPr>
          </a:p>
        </p:txBody>
      </p:sp>
    </p:spTree>
    <p:extLst>
      <p:ext uri="{BB962C8B-B14F-4D97-AF65-F5344CB8AC3E}">
        <p14:creationId xmlns:p14="http://schemas.microsoft.com/office/powerpoint/2010/main" val="4276540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837127" y="1161450"/>
            <a:ext cx="10393250" cy="4524315"/>
          </a:xfrm>
          <a:prstGeom prst="rect">
            <a:avLst/>
          </a:prstGeom>
        </p:spPr>
        <p:txBody>
          <a:bodyPr wrap="square">
            <a:spAutoFit/>
          </a:bodyPr>
          <a:lstStyle/>
          <a:p>
            <a:pPr lvl="0" algn="ctr"/>
            <a:r>
              <a:rPr lang="es-CO" sz="3600" b="1" dirty="0">
                <a:solidFill>
                  <a:srgbClr val="FF0000"/>
                </a:solidFill>
              </a:rPr>
              <a:t>OBJETO Y CAMPO DE APLICACIÓN</a:t>
            </a:r>
          </a:p>
          <a:p>
            <a:pPr lvl="0" algn="ctr"/>
            <a:endParaRPr lang="es-CO" sz="3600" b="1" dirty="0">
              <a:solidFill>
                <a:srgbClr val="FF0000"/>
              </a:solidFill>
            </a:endParaRPr>
          </a:p>
          <a:p>
            <a:pPr lvl="0" algn="ctr"/>
            <a:r>
              <a:rPr lang="es-MX" sz="3600" dirty="0" smtClean="0">
                <a:solidFill>
                  <a:prstClr val="black"/>
                </a:solidFill>
              </a:rPr>
              <a:t>Aplica  </a:t>
            </a:r>
            <a:r>
              <a:rPr lang="es-MX" sz="3600" dirty="0">
                <a:solidFill>
                  <a:prstClr val="black"/>
                </a:solidFill>
              </a:rPr>
              <a:t>a las Instituciones Prestadoras de Servicios de Salud que ofrecen servicios ambulatorios, hospitalarios o ambos. </a:t>
            </a:r>
            <a:endParaRPr lang="es-MX" sz="3600" dirty="0" smtClean="0">
              <a:solidFill>
                <a:prstClr val="black"/>
              </a:solidFill>
            </a:endParaRPr>
          </a:p>
          <a:p>
            <a:pPr lvl="0" algn="ctr"/>
            <a:endParaRPr lang="es-MX" sz="3600" dirty="0">
              <a:solidFill>
                <a:prstClr val="black"/>
              </a:solidFill>
            </a:endParaRPr>
          </a:p>
          <a:p>
            <a:pPr lvl="0" algn="just"/>
            <a:r>
              <a:rPr lang="es-MX" sz="3600" dirty="0" smtClean="0">
                <a:solidFill>
                  <a:prstClr val="black"/>
                </a:solidFill>
              </a:rPr>
              <a:t>Laboratorios  </a:t>
            </a:r>
            <a:r>
              <a:rPr lang="es-MX" sz="3600" dirty="0">
                <a:solidFill>
                  <a:prstClr val="black"/>
                </a:solidFill>
              </a:rPr>
              <a:t>clínicos y las </a:t>
            </a:r>
            <a:r>
              <a:rPr lang="es-MX" sz="3600" dirty="0" smtClean="0">
                <a:solidFill>
                  <a:prstClr val="black"/>
                </a:solidFill>
              </a:rPr>
              <a:t>IPS </a:t>
            </a:r>
            <a:r>
              <a:rPr lang="es-MX" sz="3600" dirty="0" err="1" smtClean="0">
                <a:solidFill>
                  <a:prstClr val="black"/>
                </a:solidFill>
              </a:rPr>
              <a:t>imagenología</a:t>
            </a:r>
            <a:r>
              <a:rPr lang="es-MX" sz="3600" dirty="0" smtClean="0">
                <a:solidFill>
                  <a:prstClr val="black"/>
                </a:solidFill>
              </a:rPr>
              <a:t> exclusivamente             manual específico</a:t>
            </a:r>
            <a:endParaRPr lang="es-CO" sz="3600" b="1" dirty="0">
              <a:solidFill>
                <a:srgbClr val="FF0000"/>
              </a:solidFill>
            </a:endParaRPr>
          </a:p>
        </p:txBody>
      </p:sp>
      <p:sp>
        <p:nvSpPr>
          <p:cNvPr id="4" name="Flecha derecha 3"/>
          <p:cNvSpPr/>
          <p:nvPr/>
        </p:nvSpPr>
        <p:spPr>
          <a:xfrm>
            <a:off x="4018210" y="511934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23914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1062317" y="1465729"/>
            <a:ext cx="10488707" cy="4524315"/>
          </a:xfrm>
          <a:prstGeom prst="rect">
            <a:avLst/>
          </a:prstGeom>
        </p:spPr>
        <p:txBody>
          <a:bodyPr wrap="square">
            <a:spAutoFit/>
          </a:bodyPr>
          <a:lstStyle/>
          <a:p>
            <a:endParaRPr lang="es-MX" sz="2400" b="1" i="1" dirty="0" smtClean="0">
              <a:solidFill>
                <a:srgbClr val="333333"/>
              </a:solidFill>
              <a:latin typeface="Arial" panose="020B0604020202020204" pitchFamily="34" charset="0"/>
            </a:endParaRPr>
          </a:p>
          <a:p>
            <a:r>
              <a:rPr lang="es-CO" sz="2400" b="1" dirty="0">
                <a:solidFill>
                  <a:srgbClr val="333333"/>
                </a:solidFill>
                <a:latin typeface="Arial" panose="020B0604020202020204" pitchFamily="34" charset="0"/>
              </a:rPr>
              <a:t>RESOLUCION 5095 DE </a:t>
            </a:r>
            <a:r>
              <a:rPr lang="es-CO" sz="2400" b="1" dirty="0" smtClean="0">
                <a:solidFill>
                  <a:srgbClr val="333333"/>
                </a:solidFill>
                <a:latin typeface="Arial" panose="020B0604020202020204" pitchFamily="34" charset="0"/>
              </a:rPr>
              <a:t>2018</a:t>
            </a:r>
          </a:p>
          <a:p>
            <a:endParaRPr lang="es-MX" sz="2400" b="1" i="1" dirty="0">
              <a:solidFill>
                <a:srgbClr val="333333"/>
              </a:solidFill>
              <a:latin typeface="Arial" panose="020B0604020202020204" pitchFamily="34" charset="0"/>
            </a:endParaRPr>
          </a:p>
          <a:p>
            <a:r>
              <a:rPr lang="es-MX" sz="2400" b="1" i="1" dirty="0" smtClean="0">
                <a:solidFill>
                  <a:srgbClr val="333333"/>
                </a:solidFill>
                <a:latin typeface="Arial" panose="020B0604020202020204" pitchFamily="34" charset="0"/>
              </a:rPr>
              <a:t>Por </a:t>
            </a:r>
            <a:r>
              <a:rPr lang="es-MX" sz="2400" b="1" i="1" dirty="0">
                <a:solidFill>
                  <a:srgbClr val="333333"/>
                </a:solidFill>
                <a:latin typeface="Arial" panose="020B0604020202020204" pitchFamily="34" charset="0"/>
              </a:rPr>
              <a:t>el cual se adopta el “Manual de </a:t>
            </a:r>
            <a:r>
              <a:rPr lang="es-MX" sz="2400" b="1" i="1" dirty="0" err="1">
                <a:solidFill>
                  <a:srgbClr val="333333"/>
                </a:solidFill>
                <a:latin typeface="Arial" panose="020B0604020202020204" pitchFamily="34" charset="0"/>
              </a:rPr>
              <a:t>Acreditacion</a:t>
            </a:r>
            <a:r>
              <a:rPr lang="es-MX" sz="2400" b="1" i="1" dirty="0">
                <a:solidFill>
                  <a:srgbClr val="333333"/>
                </a:solidFill>
                <a:latin typeface="Arial" panose="020B0604020202020204" pitchFamily="34" charset="0"/>
              </a:rPr>
              <a:t> en Salud Ambulatorio y Hospitalario de Colombia </a:t>
            </a:r>
            <a:r>
              <a:rPr lang="es-MX" sz="2400" b="1" i="1" dirty="0" err="1">
                <a:solidFill>
                  <a:srgbClr val="333333"/>
                </a:solidFill>
                <a:latin typeface="Arial" panose="020B0604020202020204" pitchFamily="34" charset="0"/>
              </a:rPr>
              <a:t>version</a:t>
            </a:r>
            <a:r>
              <a:rPr lang="es-MX" sz="2400" b="1" i="1" dirty="0">
                <a:solidFill>
                  <a:srgbClr val="333333"/>
                </a:solidFill>
                <a:latin typeface="Arial" panose="020B0604020202020204" pitchFamily="34" charset="0"/>
              </a:rPr>
              <a:t> </a:t>
            </a:r>
            <a:r>
              <a:rPr lang="es-MX" sz="2400" b="1" i="1" dirty="0" smtClean="0">
                <a:solidFill>
                  <a:srgbClr val="333333"/>
                </a:solidFill>
                <a:latin typeface="Arial" panose="020B0604020202020204" pitchFamily="34" charset="0"/>
              </a:rPr>
              <a:t>3.1“</a:t>
            </a:r>
          </a:p>
          <a:p>
            <a:endParaRPr lang="es-MX" sz="2400" b="1" i="1" dirty="0">
              <a:solidFill>
                <a:srgbClr val="333333"/>
              </a:solidFill>
              <a:latin typeface="Arial" panose="020B0604020202020204" pitchFamily="34" charset="0"/>
            </a:endParaRPr>
          </a:p>
          <a:p>
            <a:r>
              <a:rPr lang="es-MX" sz="2400" dirty="0"/>
              <a:t>Artículo 1. Modificado por el art. 1, Resolución 1328 de 2021. &lt;El nuevo texto es el siguiente&gt; Objeto. La presente resolución tiene por objeto adoptar el "Manual de acreditación en salud ambulatorio y hospitalario de Colombia versión 3.1" y los "Estándares de acreditación para instituciones prestadoras de servicios de salud con énfasis en servicios de baja complejidad", los cuales hacen parte integral de este acto administrativo.</a:t>
            </a:r>
            <a:endParaRPr lang="es-CO" sz="2400" dirty="0"/>
          </a:p>
        </p:txBody>
      </p:sp>
    </p:spTree>
    <p:extLst>
      <p:ext uri="{BB962C8B-B14F-4D97-AF65-F5344CB8AC3E}">
        <p14:creationId xmlns:p14="http://schemas.microsoft.com/office/powerpoint/2010/main" val="511628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779929" y="595253"/>
            <a:ext cx="10905565" cy="5632311"/>
          </a:xfrm>
          <a:prstGeom prst="rect">
            <a:avLst/>
          </a:prstGeom>
        </p:spPr>
        <p:txBody>
          <a:bodyPr wrap="square">
            <a:spAutoFit/>
          </a:bodyPr>
          <a:lstStyle/>
          <a:p>
            <a:r>
              <a:rPr lang="es-CO" dirty="0"/>
              <a:t>Requisitos de puerta de </a:t>
            </a:r>
            <a:r>
              <a:rPr lang="es-CO" dirty="0" smtClean="0"/>
              <a:t>entrada</a:t>
            </a:r>
            <a:endParaRPr lang="es-CO" dirty="0"/>
          </a:p>
          <a:p>
            <a:endParaRPr lang="es-CO" dirty="0" smtClean="0"/>
          </a:p>
          <a:p>
            <a:r>
              <a:rPr lang="es-MX" b="1" dirty="0"/>
              <a:t>PS HOSPITALARIAS​</a:t>
            </a:r>
            <a:endParaRPr lang="es-MX" dirty="0"/>
          </a:p>
          <a:p>
            <a:r>
              <a:rPr lang="es-MX" dirty="0"/>
              <a:t>AUTOEVALUACIÓN ​CON ESTÁNDARES DE LA RESOLUCIÓN 5095 DE NOVIEMBRE DEL 2018</a:t>
            </a:r>
          </a:p>
          <a:p>
            <a:r>
              <a:rPr lang="es-MX" b="1" dirty="0"/>
              <a:t>OTORGAMIENTO</a:t>
            </a:r>
            <a:endParaRPr lang="es-MX" dirty="0"/>
          </a:p>
          <a:p>
            <a:r>
              <a:rPr lang="es-MX" dirty="0">
                <a:hlinkClick r:id="rId3"/>
              </a:rPr>
              <a:t>Solicitud de evaluación para acreditación en salud de instituciones prestadoras de servicios de salud hospitalarias – Visita de otorgamiento</a:t>
            </a:r>
            <a:endParaRPr lang="es-MX" dirty="0"/>
          </a:p>
          <a:p>
            <a:r>
              <a:rPr lang="es-MX" dirty="0">
                <a:hlinkClick r:id="rId4"/>
              </a:rPr>
              <a:t>Info</a:t>
            </a:r>
            <a:r>
              <a:rPr lang="es-MX" dirty="0">
                <a:hlinkClick r:id="rId5"/>
              </a:rPr>
              <a:t>rme de autoevaluación estándares IPS hospitalarias – Parte 1. Perfil de la institución – Visita de otorgamiento​</a:t>
            </a:r>
            <a:endParaRPr lang="es-MX" dirty="0"/>
          </a:p>
          <a:p>
            <a:r>
              <a:rPr lang="es-MX" dirty="0">
                <a:hlinkClick r:id="rId6"/>
              </a:rPr>
              <a:t>Informe de autoevaluación Visita de otorgamiento acreditación en salud Estándares IPS hospitalarias – Parte 2</a:t>
            </a:r>
            <a:endParaRPr lang="es-MX" dirty="0"/>
          </a:p>
          <a:p>
            <a:r>
              <a:rPr lang="es-MX" dirty="0">
                <a:hlinkClick r:id="rId7"/>
              </a:rPr>
              <a:t>Solicitud de información de colaboradores de la IPS</a:t>
            </a:r>
            <a:endParaRPr lang="es-MX" dirty="0"/>
          </a:p>
          <a:p>
            <a:r>
              <a:rPr lang="es-MX" dirty="0">
                <a:hlinkClick r:id="rId8"/>
              </a:rPr>
              <a:t>Solicitud información e indicadores institucionales</a:t>
            </a:r>
            <a:r>
              <a:rPr lang="es-MX" dirty="0"/>
              <a:t>​</a:t>
            </a:r>
          </a:p>
          <a:p>
            <a:r>
              <a:rPr lang="es-MX" b="1" dirty="0"/>
              <a:t>SEGUIMIENTO Y COMPLEMENTARIA</a:t>
            </a:r>
            <a:endParaRPr lang="es-MX" dirty="0"/>
          </a:p>
          <a:p>
            <a:r>
              <a:rPr lang="es-MX" dirty="0">
                <a:hlinkClick r:id="rId9"/>
              </a:rPr>
              <a:t>Solicitud de evaluación para acreditación en salud de instituciones prestadoras de servicios de salud hospitalarias – Visita de seguimiento​ y complementaria</a:t>
            </a:r>
            <a:endParaRPr lang="es-MX" dirty="0"/>
          </a:p>
          <a:p>
            <a:r>
              <a:rPr lang="es-MX" dirty="0">
                <a:hlinkClick r:id="rId10"/>
              </a:rPr>
              <a:t>Informe de autoevaluación estándares IPS hospitalarias – Parte 1. Perfil de la institución – Visitas de seguimiento y complementaria</a:t>
            </a:r>
            <a:endParaRPr lang="es-MX" dirty="0"/>
          </a:p>
          <a:p>
            <a:r>
              <a:rPr lang="es-MX" dirty="0">
                <a:hlinkClick r:id="rId11"/>
              </a:rPr>
              <a:t>Informe de autoevaluación Estándares IPS​ hospitalarias Visitas de seguimiento y complementaria acreditación en salud – Parte 2</a:t>
            </a:r>
            <a:endParaRPr lang="es-MX" dirty="0"/>
          </a:p>
          <a:p>
            <a:r>
              <a:rPr lang="es-MX" dirty="0">
                <a:hlinkClick r:id="rId12"/>
              </a:rPr>
              <a:t>Solicitud de información de colaboradores de la IPS</a:t>
            </a:r>
            <a:endParaRPr lang="es-MX" dirty="0"/>
          </a:p>
          <a:p>
            <a:r>
              <a:rPr lang="es-MX" dirty="0">
                <a:hlinkClick r:id="rId8"/>
              </a:rPr>
              <a:t>Solicitud información e indicadores </a:t>
            </a:r>
            <a:r>
              <a:rPr lang="es-MX" dirty="0" smtClean="0">
                <a:hlinkClick r:id="rId8"/>
              </a:rPr>
              <a:t>institucionales</a:t>
            </a:r>
            <a:endParaRPr lang="es-MX" dirty="0"/>
          </a:p>
        </p:txBody>
      </p:sp>
    </p:spTree>
    <p:extLst>
      <p:ext uri="{BB962C8B-B14F-4D97-AF65-F5344CB8AC3E}">
        <p14:creationId xmlns:p14="http://schemas.microsoft.com/office/powerpoint/2010/main" val="854080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1331259" y="891103"/>
            <a:ext cx="9587753" cy="4524315"/>
          </a:xfrm>
          <a:prstGeom prst="rect">
            <a:avLst/>
          </a:prstGeom>
        </p:spPr>
        <p:txBody>
          <a:bodyPr wrap="square">
            <a:spAutoFit/>
          </a:bodyPr>
          <a:lstStyle/>
          <a:p>
            <a:r>
              <a:rPr lang="es-CO" sz="2400" dirty="0">
                <a:solidFill>
                  <a:prstClr val="black"/>
                </a:solidFill>
              </a:rPr>
              <a:t>Requisitos de puerta de </a:t>
            </a:r>
            <a:r>
              <a:rPr lang="es-CO" sz="2400" dirty="0" smtClean="0">
                <a:solidFill>
                  <a:prstClr val="black"/>
                </a:solidFill>
              </a:rPr>
              <a:t>entrada</a:t>
            </a:r>
            <a:endParaRPr lang="es-CO" sz="2400" dirty="0">
              <a:solidFill>
                <a:prstClr val="black"/>
              </a:solidFill>
            </a:endParaRPr>
          </a:p>
          <a:p>
            <a:endParaRPr lang="es-CO" sz="2400" dirty="0" smtClean="0">
              <a:solidFill>
                <a:prstClr val="black"/>
              </a:solidFill>
            </a:endParaRPr>
          </a:p>
          <a:p>
            <a:r>
              <a:rPr lang="es-MX" sz="2400" b="1" dirty="0" smtClean="0">
                <a:solidFill>
                  <a:prstClr val="black"/>
                </a:solidFill>
              </a:rPr>
              <a:t>NUEVO </a:t>
            </a:r>
            <a:r>
              <a:rPr lang="es-MX" sz="2400" b="1" dirty="0">
                <a:solidFill>
                  <a:prstClr val="black"/>
                </a:solidFill>
              </a:rPr>
              <a:t>CICLO</a:t>
            </a:r>
            <a:endParaRPr lang="es-MX" sz="2400" dirty="0">
              <a:solidFill>
                <a:prstClr val="black"/>
              </a:solidFill>
            </a:endParaRPr>
          </a:p>
          <a:p>
            <a:r>
              <a:rPr lang="es-MX" sz="2400" dirty="0">
                <a:solidFill>
                  <a:prstClr val="black"/>
                </a:solidFill>
                <a:hlinkClick r:id="rId3"/>
              </a:rPr>
              <a:t>Solicitud de evaluación para acreditación en salud de instituciones prestadoras de servicios de salud hospitalarias – Visita para nuevo ciclo</a:t>
            </a:r>
            <a:endParaRPr lang="es-MX" sz="2400" dirty="0">
              <a:solidFill>
                <a:prstClr val="black"/>
              </a:solidFill>
            </a:endParaRPr>
          </a:p>
          <a:p>
            <a:r>
              <a:rPr lang="es-MX" sz="2400" dirty="0">
                <a:solidFill>
                  <a:prstClr val="black"/>
                </a:solidFill>
                <a:hlinkClick r:id="rId4"/>
              </a:rPr>
              <a:t>Informe de autoevaluación estándares IPS hospitalarias – Parte 1. Perfil de la institución – Visita nuevo ciclo de acreditación​​</a:t>
            </a:r>
            <a:endParaRPr lang="es-MX" sz="2400" dirty="0">
              <a:solidFill>
                <a:prstClr val="black"/>
              </a:solidFill>
            </a:endParaRPr>
          </a:p>
          <a:p>
            <a:r>
              <a:rPr lang="es-MX" sz="2400" dirty="0">
                <a:solidFill>
                  <a:prstClr val="black"/>
                </a:solidFill>
                <a:hlinkClick r:id="rId5"/>
              </a:rPr>
              <a:t>Informe de autoevaluación Visita para nuevo ciclo de acreditación en salud Estándares IPS hospitalarias – Parte 2.</a:t>
            </a:r>
            <a:endParaRPr lang="es-MX" sz="2400" dirty="0">
              <a:solidFill>
                <a:prstClr val="black"/>
              </a:solidFill>
            </a:endParaRPr>
          </a:p>
          <a:p>
            <a:r>
              <a:rPr lang="es-MX" sz="2400" dirty="0">
                <a:solidFill>
                  <a:prstClr val="black"/>
                </a:solidFill>
                <a:hlinkClick r:id="rId6"/>
              </a:rPr>
              <a:t>Solicitud de información de colaboradores de la IPS</a:t>
            </a:r>
            <a:endParaRPr lang="es-MX" sz="2400" dirty="0">
              <a:solidFill>
                <a:prstClr val="black"/>
              </a:solidFill>
            </a:endParaRPr>
          </a:p>
          <a:p>
            <a:r>
              <a:rPr lang="es-MX" sz="2400" dirty="0">
                <a:solidFill>
                  <a:prstClr val="black"/>
                </a:solidFill>
                <a:hlinkClick r:id="rId7"/>
              </a:rPr>
              <a:t>Solicitud información e indicadores institucionales</a:t>
            </a:r>
            <a:endParaRPr lang="es-MX" sz="2400" dirty="0">
              <a:solidFill>
                <a:prstClr val="black"/>
              </a:solidFill>
            </a:endParaRPr>
          </a:p>
          <a:p>
            <a:endParaRPr lang="es-CO" sz="2400" dirty="0" smtClean="0">
              <a:solidFill>
                <a:prstClr val="black"/>
              </a:solidFill>
            </a:endParaRPr>
          </a:p>
        </p:txBody>
      </p:sp>
    </p:spTree>
    <p:extLst>
      <p:ext uri="{BB962C8B-B14F-4D97-AF65-F5344CB8AC3E}">
        <p14:creationId xmlns:p14="http://schemas.microsoft.com/office/powerpoint/2010/main" val="1235110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900953" y="887509"/>
            <a:ext cx="10139082" cy="5262979"/>
          </a:xfrm>
          <a:prstGeom prst="rect">
            <a:avLst/>
          </a:prstGeom>
        </p:spPr>
        <p:txBody>
          <a:bodyPr wrap="square">
            <a:spAutoFit/>
          </a:bodyPr>
          <a:lstStyle/>
          <a:p>
            <a:pPr algn="just"/>
            <a:r>
              <a:rPr lang="es-MX" sz="2800" b="1" dirty="0">
                <a:solidFill>
                  <a:srgbClr val="FF0000"/>
                </a:solidFill>
              </a:rPr>
              <a:t>Grupos de estándares </a:t>
            </a:r>
            <a:endParaRPr lang="es-MX" sz="2800" b="1" dirty="0" smtClean="0">
              <a:solidFill>
                <a:srgbClr val="FF0000"/>
              </a:solidFill>
            </a:endParaRPr>
          </a:p>
          <a:p>
            <a:pPr algn="just"/>
            <a:endParaRPr lang="es-MX" sz="2800" dirty="0"/>
          </a:p>
          <a:p>
            <a:pPr algn="just"/>
            <a:r>
              <a:rPr lang="es-MX" sz="2800" dirty="0" smtClean="0"/>
              <a:t>Los </a:t>
            </a:r>
            <a:r>
              <a:rPr lang="es-MX" sz="2800" dirty="0"/>
              <a:t>estándares se encuentran ordenados de la siguiente manera: una primera sección en la que aparece el grupo de estándares del proceso de atención al cliente asistencial, </a:t>
            </a:r>
            <a:endParaRPr lang="es-MX" sz="2800" dirty="0" smtClean="0"/>
          </a:p>
          <a:p>
            <a:pPr algn="just"/>
            <a:endParaRPr lang="es-MX" sz="2800" dirty="0"/>
          </a:p>
          <a:p>
            <a:pPr algn="just"/>
            <a:r>
              <a:rPr lang="es-MX" sz="2800" dirty="0" smtClean="0"/>
              <a:t>una </a:t>
            </a:r>
            <a:r>
              <a:rPr lang="es-MX" sz="2800" dirty="0"/>
              <a:t>segunda sección en la que se encuentran los grupos de estándares de apoyo administrativo gerencial a dichos procesos asistenciales </a:t>
            </a:r>
            <a:endParaRPr lang="es-MX" sz="2800" dirty="0" smtClean="0"/>
          </a:p>
          <a:p>
            <a:pPr algn="just"/>
            <a:endParaRPr lang="es-MX" sz="2800" dirty="0" smtClean="0"/>
          </a:p>
          <a:p>
            <a:pPr algn="just"/>
            <a:r>
              <a:rPr lang="es-MX" sz="2800" dirty="0" smtClean="0"/>
              <a:t>y </a:t>
            </a:r>
            <a:r>
              <a:rPr lang="es-MX" sz="2800" dirty="0"/>
              <a:t>una tercera sección en la cual se encuentran los estándares de mejoramiento de la calidad.</a:t>
            </a:r>
            <a:endParaRPr lang="es-CO" sz="2800" dirty="0"/>
          </a:p>
        </p:txBody>
      </p:sp>
    </p:spTree>
    <p:extLst>
      <p:ext uri="{BB962C8B-B14F-4D97-AF65-F5344CB8AC3E}">
        <p14:creationId xmlns:p14="http://schemas.microsoft.com/office/powerpoint/2010/main" val="2902163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 y="1620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6" name="Imagen 5"/>
          <p:cNvPicPr>
            <a:picLocks noChangeAspect="1"/>
          </p:cNvPicPr>
          <p:nvPr/>
        </p:nvPicPr>
        <p:blipFill rotWithShape="1">
          <a:blip r:embed="rId3"/>
          <a:srcRect l="29155" t="23649" r="8098" b="17355"/>
          <a:stretch/>
        </p:blipFill>
        <p:spPr>
          <a:xfrm>
            <a:off x="695460" y="746975"/>
            <a:ext cx="10509160" cy="5640946"/>
          </a:xfrm>
          <a:prstGeom prst="rect">
            <a:avLst/>
          </a:prstGeom>
        </p:spPr>
      </p:pic>
    </p:spTree>
    <p:extLst>
      <p:ext uri="{BB962C8B-B14F-4D97-AF65-F5344CB8AC3E}">
        <p14:creationId xmlns:p14="http://schemas.microsoft.com/office/powerpoint/2010/main" val="1560887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26581" t="22928" r="4816" b="22536"/>
          <a:stretch/>
        </p:blipFill>
        <p:spPr>
          <a:xfrm>
            <a:off x="793376" y="1573306"/>
            <a:ext cx="10219765" cy="4477870"/>
          </a:xfrm>
          <a:prstGeom prst="rect">
            <a:avLst/>
          </a:prstGeom>
        </p:spPr>
      </p:pic>
    </p:spTree>
    <p:extLst>
      <p:ext uri="{BB962C8B-B14F-4D97-AF65-F5344CB8AC3E}">
        <p14:creationId xmlns:p14="http://schemas.microsoft.com/office/powerpoint/2010/main" val="730371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25589" t="21947" r="4043" b="21751"/>
          <a:stretch/>
        </p:blipFill>
        <p:spPr>
          <a:xfrm>
            <a:off x="726141" y="1519517"/>
            <a:ext cx="10972801" cy="4585447"/>
          </a:xfrm>
          <a:prstGeom prst="rect">
            <a:avLst/>
          </a:prstGeom>
        </p:spPr>
      </p:pic>
      <p:sp>
        <p:nvSpPr>
          <p:cNvPr id="5" name="CuadroTexto 4"/>
          <p:cNvSpPr txBox="1"/>
          <p:nvPr/>
        </p:nvSpPr>
        <p:spPr>
          <a:xfrm>
            <a:off x="1143001" y="735998"/>
            <a:ext cx="9923925" cy="830997"/>
          </a:xfrm>
          <a:prstGeom prst="rect">
            <a:avLst/>
          </a:prstGeom>
          <a:noFill/>
        </p:spPr>
        <p:txBody>
          <a:bodyPr wrap="square" rtlCol="0">
            <a:spAutoFit/>
          </a:bodyPr>
          <a:lstStyle/>
          <a:p>
            <a:pPr algn="ctr"/>
            <a:r>
              <a:rPr lang="es-MX" sz="2400" b="1" dirty="0" smtClean="0">
                <a:solidFill>
                  <a:srgbClr val="FF0000"/>
                </a:solidFill>
              </a:rPr>
              <a:t>Orden del Proceso  </a:t>
            </a:r>
            <a:r>
              <a:rPr lang="es-MX" sz="2400" b="1" dirty="0">
                <a:solidFill>
                  <a:srgbClr val="FF0000"/>
                </a:solidFill>
              </a:rPr>
              <a:t>de atención genérico de un paciente en una </a:t>
            </a:r>
            <a:r>
              <a:rPr lang="es-MX" sz="2400" b="1" dirty="0" smtClean="0">
                <a:solidFill>
                  <a:srgbClr val="FF0000"/>
                </a:solidFill>
              </a:rPr>
              <a:t>institución</a:t>
            </a:r>
          </a:p>
          <a:p>
            <a:pPr algn="ctr"/>
            <a:r>
              <a:rPr lang="es-MX" sz="2400" b="1" dirty="0" smtClean="0">
                <a:solidFill>
                  <a:srgbClr val="FF0000"/>
                </a:solidFill>
              </a:rPr>
              <a:t> </a:t>
            </a:r>
            <a:r>
              <a:rPr lang="es-MX" sz="2400" b="1" dirty="0">
                <a:solidFill>
                  <a:srgbClr val="FF0000"/>
                </a:solidFill>
              </a:rPr>
              <a:t>hospitalaria o ambulatoria</a:t>
            </a:r>
            <a:endParaRPr lang="es-CO" sz="2400" b="1" dirty="0">
              <a:solidFill>
                <a:srgbClr val="FF0000"/>
              </a:solidFill>
            </a:endParaRPr>
          </a:p>
        </p:txBody>
      </p:sp>
    </p:spTree>
    <p:extLst>
      <p:ext uri="{BB962C8B-B14F-4D97-AF65-F5344CB8AC3E}">
        <p14:creationId xmlns:p14="http://schemas.microsoft.com/office/powerpoint/2010/main" val="15033715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27"/>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32012" y="537449"/>
            <a:ext cx="10999693" cy="954107"/>
          </a:xfrm>
          <a:prstGeom prst="rect">
            <a:avLst/>
          </a:prstGeom>
        </p:spPr>
        <p:txBody>
          <a:bodyPr wrap="square">
            <a:spAutoFit/>
          </a:bodyPr>
          <a:lstStyle/>
          <a:p>
            <a:pPr algn="ctr"/>
            <a:r>
              <a:rPr lang="es-MX" sz="2800" b="1" dirty="0" smtClean="0">
                <a:solidFill>
                  <a:srgbClr val="FF0000"/>
                </a:solidFill>
              </a:rPr>
              <a:t>Procesos  </a:t>
            </a:r>
            <a:r>
              <a:rPr lang="es-MX" sz="2800" b="1" dirty="0">
                <a:solidFill>
                  <a:srgbClr val="FF0000"/>
                </a:solidFill>
              </a:rPr>
              <a:t>administrativos gerenciales que son críticos en la organización para el apoyo de los procesos asistenciales. </a:t>
            </a:r>
            <a:endParaRPr lang="es-CO" sz="2800" b="1" dirty="0">
              <a:solidFill>
                <a:srgbClr val="FF0000"/>
              </a:solidFill>
            </a:endParaRPr>
          </a:p>
        </p:txBody>
      </p:sp>
      <p:sp>
        <p:nvSpPr>
          <p:cNvPr id="4" name="Rectángulo 3"/>
          <p:cNvSpPr/>
          <p:nvPr/>
        </p:nvSpPr>
        <p:spPr>
          <a:xfrm>
            <a:off x="847165" y="1821670"/>
            <a:ext cx="10784541" cy="4401205"/>
          </a:xfrm>
          <a:prstGeom prst="rect">
            <a:avLst/>
          </a:prstGeom>
          <a:effectLst>
            <a:innerShdw blurRad="114300">
              <a:prstClr val="black"/>
            </a:innerShdw>
          </a:effectLst>
        </p:spPr>
        <p:txBody>
          <a:bodyPr wrap="square">
            <a:spAutoFit/>
          </a:bodyPr>
          <a:lstStyle/>
          <a:p>
            <a:r>
              <a:rPr lang="es-MX" sz="2800" b="1" dirty="0" smtClean="0"/>
              <a:t>                    </a:t>
            </a:r>
          </a:p>
          <a:p>
            <a:r>
              <a:rPr lang="es-MX" sz="2800" b="1" dirty="0" smtClean="0"/>
              <a:t>Es  </a:t>
            </a:r>
            <a:r>
              <a:rPr lang="es-MX" sz="2800" b="1" dirty="0"/>
              <a:t>el trabajo que se ha de realizar por parte de la organización frente a su proceso de planeación estratégica y el papel de los órganos de gobierno de la organización</a:t>
            </a:r>
            <a:r>
              <a:rPr lang="es-MX" sz="2800" b="1" dirty="0" smtClean="0"/>
              <a:t>.</a:t>
            </a:r>
          </a:p>
          <a:p>
            <a:endParaRPr lang="es-MX" sz="2800" b="1" dirty="0" smtClean="0"/>
          </a:p>
          <a:p>
            <a:endParaRPr lang="es-MX" sz="2800" b="1" dirty="0" smtClean="0"/>
          </a:p>
          <a:p>
            <a:r>
              <a:rPr lang="es-MX" sz="2800" b="1" dirty="0" smtClean="0"/>
              <a:t>Es  el </a:t>
            </a:r>
            <a:r>
              <a:rPr lang="es-MX" sz="2800" b="1" dirty="0"/>
              <a:t>trabajo de las unidades funcionales y organismos de gobierno de la institución frente a las diferentes áreas y funciones clave que debe desarrollar permanentemente la institución</a:t>
            </a:r>
            <a:r>
              <a:rPr lang="es-MX" sz="2800" b="1" dirty="0" smtClean="0"/>
              <a:t>.</a:t>
            </a:r>
          </a:p>
          <a:p>
            <a:endParaRPr lang="es-CO" sz="2800" b="1" dirty="0"/>
          </a:p>
        </p:txBody>
      </p:sp>
      <p:sp>
        <p:nvSpPr>
          <p:cNvPr id="6" name="Llamada de flecha hacia abajo 5"/>
          <p:cNvSpPr/>
          <p:nvPr/>
        </p:nvSpPr>
        <p:spPr>
          <a:xfrm>
            <a:off x="847164" y="1640545"/>
            <a:ext cx="3832411" cy="786244"/>
          </a:xfrm>
          <a:prstGeom prst="downArrowCallou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2800" b="1" dirty="0">
                <a:ln>
                  <a:solidFill>
                    <a:srgbClr val="FF0000"/>
                  </a:solidFill>
                </a:ln>
                <a:solidFill>
                  <a:srgbClr val="FF0000"/>
                </a:solidFill>
              </a:rPr>
              <a:t>Direccionamiento</a:t>
            </a:r>
            <a:r>
              <a:rPr lang="es-MX" sz="2800" b="1" dirty="0">
                <a:solidFill>
                  <a:srgbClr val="FF0000"/>
                </a:solidFill>
              </a:rPr>
              <a:t> </a:t>
            </a:r>
          </a:p>
        </p:txBody>
      </p:sp>
      <p:sp>
        <p:nvSpPr>
          <p:cNvPr id="7" name="Flecha izquierda y derecha 6"/>
          <p:cNvSpPr/>
          <p:nvPr/>
        </p:nvSpPr>
        <p:spPr>
          <a:xfrm rot="10800000" flipV="1">
            <a:off x="847162" y="3765176"/>
            <a:ext cx="3832412" cy="753036"/>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1264024" y="3886201"/>
            <a:ext cx="2998694" cy="523220"/>
          </a:xfrm>
          <a:prstGeom prst="rect">
            <a:avLst/>
          </a:prstGeom>
          <a:noFill/>
        </p:spPr>
        <p:txBody>
          <a:bodyPr wrap="square" rtlCol="0">
            <a:spAutoFit/>
          </a:bodyPr>
          <a:lstStyle/>
          <a:p>
            <a:pPr algn="ctr"/>
            <a:r>
              <a:rPr lang="es-CO" sz="2800" b="1" dirty="0" smtClean="0">
                <a:solidFill>
                  <a:srgbClr val="FF0000"/>
                </a:solidFill>
              </a:rPr>
              <a:t>Gerencia</a:t>
            </a:r>
            <a:endParaRPr lang="es-CO" sz="2800" b="1" dirty="0">
              <a:solidFill>
                <a:srgbClr val="FF0000"/>
              </a:solidFill>
            </a:endParaRPr>
          </a:p>
        </p:txBody>
      </p:sp>
    </p:spTree>
    <p:extLst>
      <p:ext uri="{BB962C8B-B14F-4D97-AF65-F5344CB8AC3E}">
        <p14:creationId xmlns:p14="http://schemas.microsoft.com/office/powerpoint/2010/main" val="2397692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55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81319" y="1286460"/>
            <a:ext cx="10493187" cy="1569660"/>
          </a:xfrm>
          <a:prstGeom prst="rect">
            <a:avLst/>
          </a:prstGeom>
        </p:spPr>
        <p:txBody>
          <a:bodyPr wrap="square">
            <a:spAutoFit/>
          </a:bodyPr>
          <a:lstStyle/>
          <a:p>
            <a:r>
              <a:rPr lang="es-MX" sz="2400" dirty="0" smtClean="0"/>
              <a:t>                                              </a:t>
            </a:r>
          </a:p>
          <a:p>
            <a:endParaRPr lang="es-MX" sz="2400" dirty="0" smtClean="0"/>
          </a:p>
          <a:p>
            <a:r>
              <a:rPr lang="es-MX" sz="2400" dirty="0" smtClean="0"/>
              <a:t>Humano </a:t>
            </a:r>
            <a:r>
              <a:rPr lang="es-MX" sz="2400" dirty="0"/>
              <a:t>se enfoca en la gestión del talento humano, desde su planeación hasta su retiro, y su proceso de mejoramiento continuo.</a:t>
            </a:r>
            <a:endParaRPr lang="es-CO" sz="2400" dirty="0"/>
          </a:p>
        </p:txBody>
      </p:sp>
      <p:sp>
        <p:nvSpPr>
          <p:cNvPr id="4" name="Pergamino horizontal 3"/>
          <p:cNvSpPr/>
          <p:nvPr/>
        </p:nvSpPr>
        <p:spPr>
          <a:xfrm>
            <a:off x="766481" y="1183342"/>
            <a:ext cx="4935072" cy="86061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766482" y="1286460"/>
            <a:ext cx="4935071" cy="523220"/>
          </a:xfrm>
          <a:prstGeom prst="rect">
            <a:avLst/>
          </a:prstGeom>
          <a:noFill/>
        </p:spPr>
        <p:txBody>
          <a:bodyPr wrap="square" rtlCol="0">
            <a:spAutoFit/>
          </a:bodyPr>
          <a:lstStyle/>
          <a:p>
            <a:pPr algn="ctr"/>
            <a:r>
              <a:rPr lang="es-CO" sz="2800" b="1" dirty="0" smtClean="0">
                <a:solidFill>
                  <a:srgbClr val="FF0000"/>
                </a:solidFill>
              </a:rPr>
              <a:t>Gerencia del talento Humano</a:t>
            </a:r>
            <a:endParaRPr lang="es-CO" sz="2800" b="1" dirty="0">
              <a:solidFill>
                <a:srgbClr val="FF0000"/>
              </a:solidFill>
            </a:endParaRPr>
          </a:p>
        </p:txBody>
      </p:sp>
      <p:sp>
        <p:nvSpPr>
          <p:cNvPr id="7" name="Rectángulo 6"/>
          <p:cNvSpPr/>
          <p:nvPr/>
        </p:nvSpPr>
        <p:spPr>
          <a:xfrm>
            <a:off x="809997" y="2828836"/>
            <a:ext cx="10539321" cy="2246769"/>
          </a:xfrm>
          <a:prstGeom prst="rect">
            <a:avLst/>
          </a:prstGeom>
        </p:spPr>
        <p:txBody>
          <a:bodyPr wrap="square">
            <a:spAutoFit/>
          </a:bodyPr>
          <a:lstStyle/>
          <a:p>
            <a:endParaRPr lang="es-MX" sz="2800" dirty="0" smtClean="0"/>
          </a:p>
          <a:p>
            <a:endParaRPr lang="es-MX" sz="2800" dirty="0"/>
          </a:p>
          <a:p>
            <a:r>
              <a:rPr lang="es-MX" sz="2800" dirty="0" smtClean="0"/>
              <a:t>incluye </a:t>
            </a:r>
            <a:r>
              <a:rPr lang="es-MX" sz="2800" dirty="0"/>
              <a:t>las decisiones y procesos que deben ser tenidos en cuenta en la organización para que la funcionalidad de la estructura colabore con el adecuado funcionamiento de los procesos asistenciales.</a:t>
            </a:r>
            <a:endParaRPr lang="es-CO" sz="2800" dirty="0"/>
          </a:p>
        </p:txBody>
      </p:sp>
      <p:sp>
        <p:nvSpPr>
          <p:cNvPr id="11" name="Pergamino horizontal 10"/>
          <p:cNvSpPr/>
          <p:nvPr/>
        </p:nvSpPr>
        <p:spPr>
          <a:xfrm>
            <a:off x="918880" y="2895594"/>
            <a:ext cx="4782673" cy="86061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035424" y="3082343"/>
            <a:ext cx="4666129" cy="523220"/>
          </a:xfrm>
          <a:prstGeom prst="rect">
            <a:avLst/>
          </a:prstGeom>
          <a:noFill/>
        </p:spPr>
        <p:txBody>
          <a:bodyPr wrap="square" rtlCol="0">
            <a:spAutoFit/>
          </a:bodyPr>
          <a:lstStyle/>
          <a:p>
            <a:pPr algn="ctr"/>
            <a:r>
              <a:rPr lang="es-CO" sz="2800" b="1" dirty="0" smtClean="0">
                <a:solidFill>
                  <a:srgbClr val="FF0000"/>
                </a:solidFill>
              </a:rPr>
              <a:t>Gerencia  del Ambiente físico</a:t>
            </a:r>
            <a:endParaRPr lang="es-CO" sz="2800" b="1" dirty="0">
              <a:solidFill>
                <a:srgbClr val="FF0000"/>
              </a:solidFill>
            </a:endParaRPr>
          </a:p>
        </p:txBody>
      </p:sp>
    </p:spTree>
    <p:extLst>
      <p:ext uri="{BB962C8B-B14F-4D97-AF65-F5344CB8AC3E}">
        <p14:creationId xmlns:p14="http://schemas.microsoft.com/office/powerpoint/2010/main" val="126826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72353" y="1371601"/>
            <a:ext cx="10892118" cy="1569660"/>
          </a:xfrm>
          <a:prstGeom prst="rect">
            <a:avLst/>
          </a:prstGeom>
        </p:spPr>
        <p:txBody>
          <a:bodyPr wrap="square">
            <a:spAutoFit/>
          </a:bodyPr>
          <a:lstStyle/>
          <a:p>
            <a:r>
              <a:rPr lang="es-MX" sz="2400" dirty="0" smtClean="0"/>
              <a:t>                               </a:t>
            </a:r>
          </a:p>
          <a:p>
            <a:endParaRPr lang="es-MX" sz="2400" dirty="0"/>
          </a:p>
          <a:p>
            <a:r>
              <a:rPr lang="es-MX" sz="2400" dirty="0" smtClean="0"/>
              <a:t>Se  </a:t>
            </a:r>
            <a:r>
              <a:rPr lang="es-MX" sz="2400" dirty="0"/>
              <a:t>enfoca en la gestión integral de todos los recursos tecnológicos, desde su planeación hasta su renovación, y el análisis de los efectos de su utilización.</a:t>
            </a:r>
            <a:endParaRPr lang="es-CO" sz="2400" dirty="0"/>
          </a:p>
        </p:txBody>
      </p:sp>
      <p:sp>
        <p:nvSpPr>
          <p:cNvPr id="4" name="Pergamino horizontal 3"/>
          <p:cNvSpPr/>
          <p:nvPr/>
        </p:nvSpPr>
        <p:spPr>
          <a:xfrm rot="10800000" flipV="1">
            <a:off x="995082" y="1452283"/>
            <a:ext cx="4316506" cy="6320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1129553" y="1492625"/>
            <a:ext cx="4061012" cy="523220"/>
          </a:xfrm>
          <a:prstGeom prst="rect">
            <a:avLst/>
          </a:prstGeom>
          <a:noFill/>
        </p:spPr>
        <p:txBody>
          <a:bodyPr wrap="square" rtlCol="0">
            <a:spAutoFit/>
          </a:bodyPr>
          <a:lstStyle/>
          <a:p>
            <a:r>
              <a:rPr lang="es-CO" sz="2800" b="1" dirty="0" smtClean="0">
                <a:solidFill>
                  <a:srgbClr val="FF0000"/>
                </a:solidFill>
              </a:rPr>
              <a:t>Gestión de la tecnología</a:t>
            </a:r>
            <a:endParaRPr lang="es-CO" sz="2800" b="1" dirty="0">
              <a:solidFill>
                <a:srgbClr val="FF0000"/>
              </a:solidFill>
            </a:endParaRPr>
          </a:p>
        </p:txBody>
      </p:sp>
    </p:spTree>
    <p:extLst>
      <p:ext uri="{BB962C8B-B14F-4D97-AF65-F5344CB8AC3E}">
        <p14:creationId xmlns:p14="http://schemas.microsoft.com/office/powerpoint/2010/main" val="3008402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48236" t="26459" r="28320" b="19986"/>
          <a:stretch/>
        </p:blipFill>
        <p:spPr>
          <a:xfrm>
            <a:off x="460375" y="1061106"/>
            <a:ext cx="11278907" cy="5818686"/>
          </a:xfrm>
          <a:prstGeom prst="rect">
            <a:avLst/>
          </a:prstGeom>
        </p:spPr>
      </p:pic>
      <p:sp>
        <p:nvSpPr>
          <p:cNvPr id="4" name="CuadroTexto 3"/>
          <p:cNvSpPr txBox="1"/>
          <p:nvPr/>
        </p:nvSpPr>
        <p:spPr>
          <a:xfrm>
            <a:off x="1411941" y="645461"/>
            <a:ext cx="8874221" cy="523220"/>
          </a:xfrm>
          <a:prstGeom prst="rect">
            <a:avLst/>
          </a:prstGeom>
          <a:noFill/>
        </p:spPr>
        <p:txBody>
          <a:bodyPr wrap="square" rtlCol="0">
            <a:spAutoFit/>
          </a:bodyPr>
          <a:lstStyle/>
          <a:p>
            <a:pPr algn="ctr"/>
            <a:r>
              <a:rPr lang="es-CO" sz="2800" b="1" dirty="0" smtClean="0">
                <a:solidFill>
                  <a:srgbClr val="FF0000"/>
                </a:solidFill>
              </a:rPr>
              <a:t>CONCEPTUALIZACION GRAFICA DE LOS ESTANDARES</a:t>
            </a:r>
            <a:endParaRPr lang="es-CO" sz="2800" b="1" dirty="0">
              <a:solidFill>
                <a:srgbClr val="FF0000"/>
              </a:solidFill>
            </a:endParaRPr>
          </a:p>
        </p:txBody>
      </p:sp>
    </p:spTree>
    <p:extLst>
      <p:ext uri="{BB962C8B-B14F-4D97-AF65-F5344CB8AC3E}">
        <p14:creationId xmlns:p14="http://schemas.microsoft.com/office/powerpoint/2010/main" val="36492804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6" name="Rectángulo 5"/>
          <p:cNvSpPr/>
          <p:nvPr/>
        </p:nvSpPr>
        <p:spPr>
          <a:xfrm>
            <a:off x="578224" y="735127"/>
            <a:ext cx="11214847" cy="6063198"/>
          </a:xfrm>
          <a:prstGeom prst="rect">
            <a:avLst/>
          </a:prstGeom>
        </p:spPr>
        <p:txBody>
          <a:bodyPr wrap="square">
            <a:spAutoFit/>
          </a:bodyPr>
          <a:lstStyle/>
          <a:p>
            <a:r>
              <a:rPr lang="es-MX" sz="2800" b="1" dirty="0">
                <a:solidFill>
                  <a:srgbClr val="FF0000"/>
                </a:solidFill>
              </a:rPr>
              <a:t>El </a:t>
            </a:r>
            <a:r>
              <a:rPr lang="es-MX" sz="2800" b="1" dirty="0" smtClean="0">
                <a:solidFill>
                  <a:srgbClr val="FF0000"/>
                </a:solidFill>
              </a:rPr>
              <a:t>modelo</a:t>
            </a:r>
          </a:p>
          <a:p>
            <a:r>
              <a:rPr lang="es-MX" dirty="0" smtClean="0"/>
              <a:t> </a:t>
            </a:r>
            <a:r>
              <a:rPr lang="es-MX" dirty="0"/>
              <a:t>Los estándares de este manual han sido diseñados para que puedan ser evaluados por medio de un proceso con las siguientes características</a:t>
            </a:r>
            <a:r>
              <a:rPr lang="es-MX" dirty="0" smtClean="0"/>
              <a:t>:</a:t>
            </a:r>
          </a:p>
          <a:p>
            <a:endParaRPr lang="es-MX" dirty="0"/>
          </a:p>
          <a:p>
            <a:r>
              <a:rPr lang="es-MX" dirty="0"/>
              <a:t>a. Evaluación orientada a resultados centrados en el paciente/cliente: evidencia la medida en que la institución los obtiene a través de su desempeño, centrándose en los procesos o estructuras con alta correlación con el resultado</a:t>
            </a:r>
            <a:r>
              <a:rPr lang="es-MX" dirty="0" smtClean="0"/>
              <a:t>.</a:t>
            </a:r>
          </a:p>
          <a:p>
            <a:endParaRPr lang="es-MX" dirty="0" smtClean="0"/>
          </a:p>
          <a:p>
            <a:r>
              <a:rPr lang="es-MX" dirty="0"/>
              <a:t>b. Evidencia del comportamiento de elementos medibles: la metodología de evaluación tiene el propósito de buscar y calificar el cumplimiento de los estándares, mediante la evidencia del comportamiento de elementos medibles</a:t>
            </a:r>
            <a:r>
              <a:rPr lang="es-MX" dirty="0" smtClean="0"/>
              <a:t>.</a:t>
            </a:r>
          </a:p>
          <a:p>
            <a:endParaRPr lang="es-MX" dirty="0" smtClean="0"/>
          </a:p>
          <a:p>
            <a:r>
              <a:rPr lang="es-MX" dirty="0"/>
              <a:t>c. El evaluador se debe concentrar en el “qué”, dejando el “cómo” a las instituciones: la metodología evalúa en las instituciones la manera como han implementado sus procesos para el cumplimiento de los estándares, respetando su autonomía para elegir la manera más adecuada según sus condiciones </a:t>
            </a:r>
            <a:r>
              <a:rPr lang="es-MX" dirty="0" smtClean="0"/>
              <a:t>específicas</a:t>
            </a:r>
          </a:p>
          <a:p>
            <a:endParaRPr lang="es-MX" dirty="0" smtClean="0"/>
          </a:p>
          <a:p>
            <a:r>
              <a:rPr lang="es-MX" dirty="0"/>
              <a:t>d.  Seguimiento a pacientes trazadores: el método principal para la búsqueda de la evidencia es la metodología basada en el seguimiento a pacientes trazadores, a través de la cual se evalúa el ciclo de atención de un usuario en los servicios de salud y el desempeño organizacional, que debe ocupar la mayor parte del tiempo de evaluación o autoevaluación. En el tiempo restante, se pueden continuar empleando las técnicas de verificación actuales: reunión con los equipos, revisión de la documentación, recorrido por las instalaciones y entrevista con usuarios y colaboradores.</a:t>
            </a:r>
          </a:p>
          <a:p>
            <a:endParaRPr lang="es-CO" dirty="0"/>
          </a:p>
        </p:txBody>
      </p:sp>
    </p:spTree>
    <p:extLst>
      <p:ext uri="{BB962C8B-B14F-4D97-AF65-F5344CB8AC3E}">
        <p14:creationId xmlns:p14="http://schemas.microsoft.com/office/powerpoint/2010/main" val="903337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1438835" y="1210238"/>
            <a:ext cx="9614647" cy="523220"/>
          </a:xfrm>
          <a:prstGeom prst="rect">
            <a:avLst/>
          </a:prstGeom>
        </p:spPr>
        <p:txBody>
          <a:bodyPr wrap="square">
            <a:spAutoFit/>
          </a:bodyPr>
          <a:lstStyle/>
          <a:p>
            <a:r>
              <a:rPr lang="es-MX" sz="2800">
                <a:solidFill>
                  <a:srgbClr val="FF0000"/>
                </a:solidFill>
              </a:rPr>
              <a:t>Intencionalidad del Grupo de Estándares Asistenciales (As)</a:t>
            </a:r>
            <a:endParaRPr lang="es-CO" sz="2800" dirty="0">
              <a:solidFill>
                <a:srgbClr val="FF0000"/>
              </a:solidFill>
            </a:endParaRPr>
          </a:p>
        </p:txBody>
      </p:sp>
      <p:sp>
        <p:nvSpPr>
          <p:cNvPr id="4" name="Rectángulo 3"/>
          <p:cNvSpPr/>
          <p:nvPr/>
        </p:nvSpPr>
        <p:spPr>
          <a:xfrm>
            <a:off x="968188" y="2070847"/>
            <a:ext cx="10515600" cy="4031873"/>
          </a:xfrm>
          <a:prstGeom prst="rect">
            <a:avLst/>
          </a:prstGeom>
          <a:solidFill>
            <a:srgbClr val="CEFCC8"/>
          </a:solidFill>
          <a:ln>
            <a:solidFill>
              <a:srgbClr val="00B050"/>
            </a:solidFill>
          </a:ln>
        </p:spPr>
        <p:txBody>
          <a:bodyPr wrap="square">
            <a:spAutoFit/>
          </a:bodyPr>
          <a:lstStyle/>
          <a:p>
            <a:r>
              <a:rPr lang="es-MX" sz="2400" dirty="0"/>
              <a:t>El resultado que se espera cuando una institución obtiene el cumplimiento de los estándares de este grupo, a partir de un enfoque de humanización de servicios, es</a:t>
            </a:r>
            <a:r>
              <a:rPr lang="es-MX" sz="2400" dirty="0" smtClean="0"/>
              <a:t>:</a:t>
            </a:r>
          </a:p>
          <a:p>
            <a:endParaRPr lang="es-MX" sz="2400" dirty="0"/>
          </a:p>
          <a:p>
            <a:pPr algn="ctr"/>
            <a:r>
              <a:rPr lang="es-MX" sz="3200" b="1" dirty="0" smtClean="0">
                <a:solidFill>
                  <a:srgbClr val="FF0000"/>
                </a:solidFill>
              </a:rPr>
              <a:t> </a:t>
            </a:r>
            <a:r>
              <a:rPr lang="es-MX" sz="3200" b="1" dirty="0">
                <a:solidFill>
                  <a:srgbClr val="FF0000"/>
                </a:solidFill>
              </a:rPr>
              <a:t>Que durante su atención, a los pacientes les sean respetados los derechos </a:t>
            </a:r>
            <a:endParaRPr lang="es-MX" sz="3200" b="1" dirty="0" smtClean="0">
              <a:solidFill>
                <a:srgbClr val="FF0000"/>
              </a:solidFill>
            </a:endParaRPr>
          </a:p>
          <a:p>
            <a:endParaRPr lang="es-MX" sz="2400" dirty="0"/>
          </a:p>
          <a:p>
            <a:r>
              <a:rPr lang="es-MX" sz="2400" dirty="0" smtClean="0"/>
              <a:t>Se </a:t>
            </a:r>
            <a:r>
              <a:rPr lang="es-MX" sz="2400" dirty="0"/>
              <a:t>les expliquen cada uno de estos derechos (a la información, a aceptar o rechazar la participación en investigaciones, a la intimidad y confidencialidad, a su buen nombre, a las decisiones sobre su cuerpo, a la dignidad y el respeto por sus creencias, costumbres y valores, a la libertad, entre otros) </a:t>
            </a:r>
            <a:endParaRPr lang="es-CO" sz="2400" dirty="0"/>
          </a:p>
        </p:txBody>
      </p:sp>
    </p:spTree>
    <p:extLst>
      <p:ext uri="{BB962C8B-B14F-4D97-AF65-F5344CB8AC3E}">
        <p14:creationId xmlns:p14="http://schemas.microsoft.com/office/powerpoint/2010/main" val="27401344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6" y="-144463"/>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460375" y="823921"/>
            <a:ext cx="11104096" cy="4401205"/>
          </a:xfrm>
          <a:prstGeom prst="rect">
            <a:avLst/>
          </a:prstGeom>
          <a:solidFill>
            <a:srgbClr val="CEFCC8"/>
          </a:solidFill>
        </p:spPr>
        <p:txBody>
          <a:bodyPr wrap="square">
            <a:spAutoFit/>
          </a:bodyPr>
          <a:lstStyle/>
          <a:p>
            <a:pPr algn="ctr"/>
            <a:r>
              <a:rPr lang="es-MX" sz="3200" b="1" dirty="0">
                <a:solidFill>
                  <a:srgbClr val="FF0000"/>
                </a:solidFill>
              </a:rPr>
              <a:t>Que conozcan cuáles son los deberes que tienen en su condición de usuarios </a:t>
            </a:r>
            <a:endParaRPr lang="es-MX" sz="3200" b="1" dirty="0" smtClean="0">
              <a:solidFill>
                <a:srgbClr val="FF0000"/>
              </a:solidFill>
            </a:endParaRPr>
          </a:p>
          <a:p>
            <a:endParaRPr lang="es-MX" sz="2400" dirty="0"/>
          </a:p>
          <a:p>
            <a:r>
              <a:rPr lang="es-MX" sz="2400" dirty="0" smtClean="0"/>
              <a:t>Que </a:t>
            </a:r>
            <a:r>
              <a:rPr lang="es-MX" sz="2400" dirty="0"/>
              <a:t>se promueva el respeto y el cumplimiento de estos deberes y existan mecanismos explícitos para solucionar controversias alrededor de dichas definiciones. </a:t>
            </a:r>
            <a:endParaRPr lang="es-MX" sz="2400" dirty="0" smtClean="0"/>
          </a:p>
          <a:p>
            <a:endParaRPr lang="es-MX" sz="2400" dirty="0"/>
          </a:p>
          <a:p>
            <a:r>
              <a:rPr lang="es-MX" sz="2400" dirty="0" smtClean="0"/>
              <a:t>Para </a:t>
            </a:r>
            <a:r>
              <a:rPr lang="es-MX" sz="2400" dirty="0"/>
              <a:t>el efecto, la institución debe diseñar o adoptar tanto los derechos como los deberes (de conformidad con pautas reconocidas nacional e internacionalmente), darlos a conocer al cliente interno y al cliente externo (incluye las estrategias para que los pacientes, o en su defecto sus familias o apoderados, los entiendan), desplegarlos en los procesos y evaluar el respeto hacia ellos.</a:t>
            </a:r>
            <a:endParaRPr lang="es-CO" sz="2400" dirty="0"/>
          </a:p>
        </p:txBody>
      </p:sp>
    </p:spTree>
    <p:extLst>
      <p:ext uri="{BB962C8B-B14F-4D97-AF65-F5344CB8AC3E}">
        <p14:creationId xmlns:p14="http://schemas.microsoft.com/office/powerpoint/2010/main" val="1465773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7" y="0"/>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564777" y="895185"/>
            <a:ext cx="11026588" cy="4924425"/>
          </a:xfrm>
          <a:prstGeom prst="rect">
            <a:avLst/>
          </a:prstGeom>
          <a:solidFill>
            <a:srgbClr val="CEFCC8"/>
          </a:solidFill>
        </p:spPr>
        <p:txBody>
          <a:bodyPr wrap="square">
            <a:spAutoFit/>
          </a:bodyPr>
          <a:lstStyle/>
          <a:p>
            <a:r>
              <a:rPr lang="es-MX" sz="2400" b="1" dirty="0">
                <a:solidFill>
                  <a:srgbClr val="FF0000"/>
                </a:solidFill>
              </a:rPr>
              <a:t>Que los pacientes reciban la atención que la institución ofrece, sin discriminación, en un tiempo razonable, sin interrupciones y de acuerdo con su condición o enfermedad. </a:t>
            </a:r>
            <a:endParaRPr lang="es-MX" sz="2400" b="1" dirty="0" smtClean="0">
              <a:solidFill>
                <a:srgbClr val="FF0000"/>
              </a:solidFill>
            </a:endParaRPr>
          </a:p>
          <a:p>
            <a:endParaRPr lang="es-MX" sz="2400" dirty="0"/>
          </a:p>
          <a:p>
            <a:r>
              <a:rPr lang="es-MX" sz="2200" dirty="0" smtClean="0"/>
              <a:t>Para </a:t>
            </a:r>
            <a:r>
              <a:rPr lang="es-MX" sz="2200" dirty="0"/>
              <a:t>ello, la organización debe diseñar los ciclos de atención con las interfaces entre los procesos que los componen, las rutas de pacientes cuando se trate de redes y varios puntos de atención, las estrategias para eliminar las barreras que pueda haber para el acceso, la información que se debe dar para orientar a los pacientes durante los ciclos de atención, la posibilidad de la libre elección según la disponibilidad institucional, los tiempos de atención para el acceso y la asignación de citas. </a:t>
            </a:r>
            <a:endParaRPr lang="es-MX" sz="2200" dirty="0" smtClean="0"/>
          </a:p>
          <a:p>
            <a:endParaRPr lang="es-MX" sz="2200" dirty="0"/>
          </a:p>
          <a:p>
            <a:r>
              <a:rPr lang="es-MX" sz="2200" dirty="0" smtClean="0"/>
              <a:t>Deben </a:t>
            </a:r>
            <a:r>
              <a:rPr lang="es-MX" sz="2200" dirty="0"/>
              <a:t>desarrollarse estrategias para la difusión y el despliegue de ciclos, rutas, interfaces, mecanismos de información al paciente y tiempos de espera. </a:t>
            </a:r>
            <a:endParaRPr lang="es-MX" sz="2200" dirty="0" smtClean="0"/>
          </a:p>
          <a:p>
            <a:endParaRPr lang="es-MX" sz="2200" dirty="0" smtClean="0"/>
          </a:p>
          <a:p>
            <a:r>
              <a:rPr lang="es-MX" sz="2200" dirty="0" smtClean="0"/>
              <a:t>Asimismo</a:t>
            </a:r>
            <a:r>
              <a:rPr lang="es-MX" sz="2200" dirty="0"/>
              <a:t>, deben establecerse estrategias de medición y evaluación de los propósitos descritos.</a:t>
            </a:r>
            <a:endParaRPr lang="es-CO" sz="2200" dirty="0"/>
          </a:p>
        </p:txBody>
      </p:sp>
    </p:spTree>
    <p:extLst>
      <p:ext uri="{BB962C8B-B14F-4D97-AF65-F5344CB8AC3E}">
        <p14:creationId xmlns:p14="http://schemas.microsoft.com/office/powerpoint/2010/main" val="4078167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6443" t="21958" r="16021" b="15852"/>
          <a:stretch/>
        </p:blipFill>
        <p:spPr>
          <a:xfrm>
            <a:off x="965915" y="1506828"/>
            <a:ext cx="9684913" cy="4984124"/>
          </a:xfrm>
          <a:prstGeom prst="rect">
            <a:avLst/>
          </a:prstGeom>
        </p:spPr>
      </p:pic>
      <p:sp>
        <p:nvSpPr>
          <p:cNvPr id="4" name="CuadroTexto 3"/>
          <p:cNvSpPr txBox="1"/>
          <p:nvPr/>
        </p:nvSpPr>
        <p:spPr>
          <a:xfrm>
            <a:off x="4494727" y="1004552"/>
            <a:ext cx="2658613" cy="369332"/>
          </a:xfrm>
          <a:prstGeom prst="rect">
            <a:avLst/>
          </a:prstGeom>
          <a:noFill/>
        </p:spPr>
        <p:txBody>
          <a:bodyPr wrap="none" rtlCol="0">
            <a:spAutoFit/>
          </a:bodyPr>
          <a:lstStyle/>
          <a:p>
            <a:r>
              <a:rPr lang="es-CO" dirty="0" smtClean="0"/>
              <a:t>COMPONENTES DE SOGCS</a:t>
            </a:r>
            <a:endParaRPr lang="es-CO" dirty="0"/>
          </a:p>
        </p:txBody>
      </p:sp>
    </p:spTree>
    <p:extLst>
      <p:ext uri="{BB962C8B-B14F-4D97-AF65-F5344CB8AC3E}">
        <p14:creationId xmlns:p14="http://schemas.microsoft.com/office/powerpoint/2010/main" val="3548051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591671" y="719062"/>
            <a:ext cx="11107270" cy="5878532"/>
          </a:xfrm>
          <a:prstGeom prst="rect">
            <a:avLst/>
          </a:prstGeom>
          <a:solidFill>
            <a:srgbClr val="CEFCC8"/>
          </a:solidFill>
        </p:spPr>
        <p:txBody>
          <a:bodyPr wrap="square">
            <a:spAutoFit/>
          </a:bodyPr>
          <a:lstStyle/>
          <a:p>
            <a:pPr algn="just"/>
            <a:r>
              <a:rPr lang="es-MX" sz="2800" b="1" dirty="0">
                <a:solidFill>
                  <a:srgbClr val="FF0000"/>
                </a:solidFill>
              </a:rPr>
              <a:t>Que la atención del paciente y su familia se realice de manera congruente con las características socioculturales individuales y consulte sus necesidades y expectativas sobre la atención. </a:t>
            </a:r>
            <a:endParaRPr lang="es-MX" sz="2800" b="1" dirty="0" smtClean="0">
              <a:solidFill>
                <a:srgbClr val="FF0000"/>
              </a:solidFill>
            </a:endParaRPr>
          </a:p>
          <a:p>
            <a:endParaRPr lang="es-MX" sz="2800" dirty="0"/>
          </a:p>
          <a:p>
            <a:pPr algn="just"/>
            <a:r>
              <a:rPr lang="es-MX" sz="2400" dirty="0" smtClean="0"/>
              <a:t>Para </a:t>
            </a:r>
            <a:r>
              <a:rPr lang="es-MX" sz="2400" dirty="0"/>
              <a:t>tal efecto, la organización debe contar con procesos para identificar y evaluar esas características socioculturales individuales del paciente y su familia, así como las necesidades del paciente en el momento de su ingreso, y documentarlas para que el equipo de salud responsable de su atención las conozca y actúe en consecuencia. </a:t>
            </a:r>
            <a:endParaRPr lang="es-MX" sz="2400" dirty="0" smtClean="0"/>
          </a:p>
          <a:p>
            <a:pPr algn="just"/>
            <a:endParaRPr lang="es-MX" sz="2400" dirty="0"/>
          </a:p>
          <a:p>
            <a:pPr algn="just"/>
            <a:r>
              <a:rPr lang="es-MX" sz="2400" dirty="0" smtClean="0"/>
              <a:t>Esto </a:t>
            </a:r>
            <a:r>
              <a:rPr lang="es-MX" sz="2400" dirty="0"/>
              <a:t>incluye la evaluación de las necesidades educativas del paciente, la evaluación del conocimiento, las expectativas, las necesidades de información y educación del paciente y la familia sobre su enfermedad, la calificación del equipo de salud responsable del paciente para identificar y responder a las necesidades y expectativas, las necesidades relacionadas con la prevención de enfermedades y la promoción de la salud y la identificación de las necesidades de aislamiento del paciente.</a:t>
            </a:r>
            <a:endParaRPr lang="es-CO" sz="2400" dirty="0"/>
          </a:p>
        </p:txBody>
      </p:sp>
    </p:spTree>
    <p:extLst>
      <p:ext uri="{BB962C8B-B14F-4D97-AF65-F5344CB8AC3E}">
        <p14:creationId xmlns:p14="http://schemas.microsoft.com/office/powerpoint/2010/main" val="7816735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85799" y="778192"/>
            <a:ext cx="10744200" cy="4585871"/>
          </a:xfrm>
          <a:prstGeom prst="rect">
            <a:avLst/>
          </a:prstGeom>
          <a:solidFill>
            <a:srgbClr val="CEFCC8"/>
          </a:solidFill>
        </p:spPr>
        <p:txBody>
          <a:bodyPr wrap="square">
            <a:spAutoFit/>
          </a:bodyPr>
          <a:lstStyle/>
          <a:p>
            <a:pPr algn="ctr"/>
            <a:r>
              <a:rPr lang="es-MX" sz="3200" b="1" dirty="0">
                <a:solidFill>
                  <a:srgbClr val="FF0000"/>
                </a:solidFill>
              </a:rPr>
              <a:t>Que cada paciente reciba atención, cuidado y tratamiento de acuerdo con sus condiciones específicas de salud. </a:t>
            </a:r>
            <a:endParaRPr lang="es-MX" sz="3200" b="1" dirty="0" smtClean="0">
              <a:solidFill>
                <a:srgbClr val="FF0000"/>
              </a:solidFill>
            </a:endParaRPr>
          </a:p>
          <a:p>
            <a:pPr algn="just"/>
            <a:endParaRPr lang="es-MX" sz="2800" dirty="0"/>
          </a:p>
          <a:p>
            <a:pPr algn="just"/>
            <a:r>
              <a:rPr lang="es-MX" sz="2800" dirty="0" smtClean="0"/>
              <a:t>Para </a:t>
            </a:r>
            <a:r>
              <a:rPr lang="es-MX" sz="2800" dirty="0"/>
              <a:t>lograr esto la organización debe contar con procesos para planear la atención, el cuidado y el tratamiento de cada paciente. </a:t>
            </a:r>
            <a:endParaRPr lang="es-MX" sz="2800" dirty="0" smtClean="0"/>
          </a:p>
          <a:p>
            <a:pPr algn="just"/>
            <a:endParaRPr lang="es-MX" sz="2800" dirty="0"/>
          </a:p>
          <a:p>
            <a:pPr algn="just"/>
            <a:r>
              <a:rPr lang="es-MX" sz="2800" dirty="0" smtClean="0"/>
              <a:t>Esta </a:t>
            </a:r>
            <a:r>
              <a:rPr lang="es-MX" sz="2800" dirty="0"/>
              <a:t>planeación debe estar basada en la mejor evidencia disponible y definir las acciones de diagnóstico y tratamiento y las acciones de implementación, desarrollo y seguimiento del plan, así como el </a:t>
            </a:r>
            <a:r>
              <a:rPr lang="es-MX" sz="3200" b="1" dirty="0">
                <a:solidFill>
                  <a:srgbClr val="FF0000"/>
                </a:solidFill>
              </a:rPr>
              <a:t>consentimiento informado </a:t>
            </a:r>
            <a:r>
              <a:rPr lang="es-MX" sz="2800" dirty="0"/>
              <a:t>sobre el plan de cuidado y tratamiento.</a:t>
            </a:r>
            <a:endParaRPr lang="es-CO" sz="2800" dirty="0"/>
          </a:p>
        </p:txBody>
      </p:sp>
    </p:spTree>
    <p:extLst>
      <p:ext uri="{BB962C8B-B14F-4D97-AF65-F5344CB8AC3E}">
        <p14:creationId xmlns:p14="http://schemas.microsoft.com/office/powerpoint/2010/main" val="25713078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766482" y="1364472"/>
            <a:ext cx="10354236" cy="3539430"/>
          </a:xfrm>
          <a:prstGeom prst="rect">
            <a:avLst/>
          </a:prstGeom>
          <a:solidFill>
            <a:srgbClr val="CEFCC8"/>
          </a:solidFill>
        </p:spPr>
        <p:txBody>
          <a:bodyPr wrap="square">
            <a:spAutoFit/>
          </a:bodyPr>
          <a:lstStyle/>
          <a:p>
            <a:pPr algn="ctr"/>
            <a:r>
              <a:rPr lang="es-MX" sz="2800" b="1" dirty="0">
                <a:solidFill>
                  <a:srgbClr val="FF0000"/>
                </a:solidFill>
              </a:rPr>
              <a:t>Que el plan de cuidado y tratamiento sea recibido por el paciente bajo condiciones de seguridad, respeto a sus derechos, de manera informada, con acciones de educación sobre su enfermedad o condición de salud y con el propósito de obtener los resultados esperados de la atención. </a:t>
            </a:r>
            <a:endParaRPr lang="es-MX" sz="2800" b="1" dirty="0" smtClean="0">
              <a:solidFill>
                <a:srgbClr val="FF0000"/>
              </a:solidFill>
            </a:endParaRPr>
          </a:p>
          <a:p>
            <a:endParaRPr lang="es-MX" sz="2800" dirty="0"/>
          </a:p>
          <a:p>
            <a:r>
              <a:rPr lang="es-MX" sz="2800" dirty="0" smtClean="0"/>
              <a:t>Para </a:t>
            </a:r>
            <a:r>
              <a:rPr lang="es-MX" sz="2800" dirty="0"/>
              <a:t>esto, la organización debe contar con procesos para implementar las intervenciones planeadas</a:t>
            </a:r>
            <a:endParaRPr lang="es-CO" sz="2800" dirty="0"/>
          </a:p>
        </p:txBody>
      </p:sp>
    </p:spTree>
    <p:extLst>
      <p:ext uri="{BB962C8B-B14F-4D97-AF65-F5344CB8AC3E}">
        <p14:creationId xmlns:p14="http://schemas.microsoft.com/office/powerpoint/2010/main" val="10150394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03"/>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1116105" y="1306654"/>
            <a:ext cx="10071847" cy="4154984"/>
          </a:xfrm>
          <a:prstGeom prst="rect">
            <a:avLst/>
          </a:prstGeom>
          <a:solidFill>
            <a:srgbClr val="CEFCC8"/>
          </a:solidFill>
        </p:spPr>
        <p:txBody>
          <a:bodyPr wrap="square">
            <a:spAutoFit/>
          </a:bodyPr>
          <a:lstStyle/>
          <a:p>
            <a:pPr algn="ctr"/>
            <a:r>
              <a:rPr lang="es-MX" sz="3200" b="1" dirty="0">
                <a:solidFill>
                  <a:srgbClr val="FF0000"/>
                </a:solidFill>
              </a:rPr>
              <a:t>Que se evalúe la implementación del plan de cuidado y tratamiento para que el paciente obtenga los resultados esperados de la atención. </a:t>
            </a:r>
            <a:endParaRPr lang="es-MX" sz="3200" b="1" dirty="0" smtClean="0">
              <a:solidFill>
                <a:srgbClr val="FF0000"/>
              </a:solidFill>
            </a:endParaRPr>
          </a:p>
          <a:p>
            <a:endParaRPr lang="es-MX" sz="2800" b="1" dirty="0">
              <a:solidFill>
                <a:srgbClr val="FF0000"/>
              </a:solidFill>
            </a:endParaRPr>
          </a:p>
          <a:p>
            <a:pPr algn="just"/>
            <a:r>
              <a:rPr lang="es-MX" sz="2800" dirty="0" smtClean="0"/>
              <a:t>Para </a:t>
            </a:r>
            <a:r>
              <a:rPr lang="es-MX" sz="2800" dirty="0"/>
              <a:t>el efecto, la organización debe contar con procesos de evaluación individual de resultados, la lectura de la percepción del paciente y su familia sobre la atención recibida, la retroalimentación y el ajuste de los procesos y la monitorización centralizada en caso de actuación en red.</a:t>
            </a:r>
            <a:endParaRPr lang="es-CO" sz="2800" dirty="0"/>
          </a:p>
        </p:txBody>
      </p:sp>
    </p:spTree>
    <p:extLst>
      <p:ext uri="{BB962C8B-B14F-4D97-AF65-F5344CB8AC3E}">
        <p14:creationId xmlns:p14="http://schemas.microsoft.com/office/powerpoint/2010/main" val="1285036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4" name="Rectángulo 3"/>
          <p:cNvSpPr/>
          <p:nvPr/>
        </p:nvSpPr>
        <p:spPr>
          <a:xfrm>
            <a:off x="564776" y="852124"/>
            <a:ext cx="11066930" cy="1138773"/>
          </a:xfrm>
          <a:prstGeom prst="rect">
            <a:avLst/>
          </a:prstGeom>
          <a:solidFill>
            <a:srgbClr val="CEFCC8"/>
          </a:solidFill>
        </p:spPr>
        <p:txBody>
          <a:bodyPr wrap="square">
            <a:spAutoFit/>
          </a:bodyPr>
          <a:lstStyle/>
          <a:p>
            <a:pPr algn="ctr"/>
            <a:r>
              <a:rPr lang="es-MX" sz="2400" b="1" dirty="0">
                <a:solidFill>
                  <a:srgbClr val="FF0000"/>
                </a:solidFill>
              </a:rPr>
              <a:t>Que el paciente reciba una adecuada finalización del tratamiento y un plan de cuidados posterior al </a:t>
            </a:r>
            <a:r>
              <a:rPr lang="es-MX" sz="2400" b="1" dirty="0" smtClean="0">
                <a:solidFill>
                  <a:srgbClr val="FF0000"/>
                </a:solidFill>
              </a:rPr>
              <a:t>egreso.</a:t>
            </a:r>
          </a:p>
          <a:p>
            <a:pPr algn="ctr"/>
            <a:r>
              <a:rPr lang="es-MX" sz="2000" dirty="0" smtClean="0"/>
              <a:t>La  </a:t>
            </a:r>
            <a:r>
              <a:rPr lang="es-MX" sz="2000" dirty="0"/>
              <a:t>organización debe contar con procesos de egreso y de seguimiento posterior.</a:t>
            </a:r>
            <a:endParaRPr lang="es-CO" sz="2000" dirty="0"/>
          </a:p>
        </p:txBody>
      </p:sp>
      <p:sp>
        <p:nvSpPr>
          <p:cNvPr id="5" name="Rectángulo 4"/>
          <p:cNvSpPr/>
          <p:nvPr/>
        </p:nvSpPr>
        <p:spPr>
          <a:xfrm>
            <a:off x="564776" y="2222417"/>
            <a:ext cx="11066930" cy="4339650"/>
          </a:xfrm>
          <a:prstGeom prst="rect">
            <a:avLst/>
          </a:prstGeom>
          <a:solidFill>
            <a:srgbClr val="CEFCC8"/>
          </a:solidFill>
        </p:spPr>
        <p:txBody>
          <a:bodyPr wrap="square">
            <a:spAutoFit/>
          </a:bodyPr>
          <a:lstStyle/>
          <a:p>
            <a:pPr algn="ctr"/>
            <a:r>
              <a:rPr lang="es-MX" sz="2400" b="1" dirty="0">
                <a:solidFill>
                  <a:srgbClr val="FF0000"/>
                </a:solidFill>
              </a:rPr>
              <a:t>Que al paciente que requiere ser referido se le garanticen las condiciones para la continuidad de la atención en el lugar de referencia y si es necesario, el regreso a la institución. </a:t>
            </a:r>
            <a:endParaRPr lang="es-MX" sz="2400" b="1" dirty="0" smtClean="0">
              <a:solidFill>
                <a:srgbClr val="FF0000"/>
              </a:solidFill>
            </a:endParaRPr>
          </a:p>
          <a:p>
            <a:pPr algn="ctr"/>
            <a:endParaRPr lang="es-MX" sz="2400" b="1" dirty="0" smtClean="0">
              <a:solidFill>
                <a:srgbClr val="FF0000"/>
              </a:solidFill>
            </a:endParaRPr>
          </a:p>
          <a:p>
            <a:r>
              <a:rPr lang="es-MX" dirty="0" smtClean="0"/>
              <a:t>La  </a:t>
            </a:r>
            <a:r>
              <a:rPr lang="es-MX" dirty="0"/>
              <a:t>organización cuenta con procesos generales para definir y aplicar criterios de referencia y condiciones de traslado del paciente, </a:t>
            </a:r>
            <a:r>
              <a:rPr lang="es-MX" dirty="0" smtClean="0"/>
              <a:t> </a:t>
            </a:r>
            <a:r>
              <a:rPr lang="es-MX" dirty="0"/>
              <a:t>brindar la información clínica y administrativa al paciente y para que el profesional remitente conozca los resultados y lo registre en la historia clínica. </a:t>
            </a:r>
            <a:endParaRPr lang="es-MX" dirty="0" smtClean="0"/>
          </a:p>
          <a:p>
            <a:endParaRPr lang="es-MX" dirty="0"/>
          </a:p>
          <a:p>
            <a:r>
              <a:rPr lang="es-MX" dirty="0" smtClean="0"/>
              <a:t>Igualmente</a:t>
            </a:r>
            <a:r>
              <a:rPr lang="es-MX" dirty="0"/>
              <a:t>, cuenta con procesos específicos para remisión al laboratorio e imágenes diagnósticas, a urgencias, a provisión de medicamentos, a servicios ambulatorios de complejidad superior, a hospitalización y a programas de promoción y prevención. </a:t>
            </a:r>
            <a:endParaRPr lang="es-MX" dirty="0" smtClean="0"/>
          </a:p>
          <a:p>
            <a:endParaRPr lang="es-MX" dirty="0"/>
          </a:p>
          <a:p>
            <a:r>
              <a:rPr lang="es-MX" dirty="0" smtClean="0"/>
              <a:t>Cuando </a:t>
            </a:r>
            <a:r>
              <a:rPr lang="es-MX" dirty="0"/>
              <a:t>la institución se comporte como la entidad receptora, tiene procesos para informar sobre la atención del paciente a la entidad o profesional referente.</a:t>
            </a:r>
            <a:endParaRPr lang="es-CO" dirty="0"/>
          </a:p>
        </p:txBody>
      </p:sp>
    </p:spTree>
    <p:extLst>
      <p:ext uri="{BB962C8B-B14F-4D97-AF65-F5344CB8AC3E}">
        <p14:creationId xmlns:p14="http://schemas.microsoft.com/office/powerpoint/2010/main" val="349800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5" y="-9993"/>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99247" y="1843175"/>
            <a:ext cx="10394577" cy="3046988"/>
          </a:xfrm>
          <a:prstGeom prst="rect">
            <a:avLst/>
          </a:prstGeom>
          <a:solidFill>
            <a:srgbClr val="CEFCC8"/>
          </a:solidFill>
        </p:spPr>
        <p:txBody>
          <a:bodyPr wrap="square">
            <a:spAutoFit/>
          </a:bodyPr>
          <a:lstStyle/>
          <a:p>
            <a:r>
              <a:rPr lang="es-MX" sz="3200" b="1" dirty="0">
                <a:solidFill>
                  <a:srgbClr val="FF0000"/>
                </a:solidFill>
              </a:rPr>
              <a:t>Que el paciente se beneficie de las acciones de mejoramiento de los procesos de cuidado y tratamiento</a:t>
            </a:r>
            <a:r>
              <a:rPr lang="es-MX" sz="3200" b="1" dirty="0" smtClean="0">
                <a:solidFill>
                  <a:srgbClr val="FF0000"/>
                </a:solidFill>
              </a:rPr>
              <a:t>.</a:t>
            </a:r>
          </a:p>
          <a:p>
            <a:endParaRPr lang="es-MX" sz="3200" dirty="0"/>
          </a:p>
          <a:p>
            <a:r>
              <a:rPr lang="es-MX" sz="3200" dirty="0" smtClean="0"/>
              <a:t> </a:t>
            </a:r>
            <a:r>
              <a:rPr lang="es-MX" sz="3200" dirty="0"/>
              <a:t>Para el efecto, la organización desarrolla un plan para mejorar los procesos de manera sistemática, con fundamento en el ciclo de mejoramiento continuo de la calidad.</a:t>
            </a:r>
            <a:endParaRPr lang="es-CO" sz="3200" dirty="0"/>
          </a:p>
        </p:txBody>
      </p:sp>
    </p:spTree>
    <p:extLst>
      <p:ext uri="{BB962C8B-B14F-4D97-AF65-F5344CB8AC3E}">
        <p14:creationId xmlns:p14="http://schemas.microsoft.com/office/powerpoint/2010/main" val="191647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1264024" y="1008099"/>
            <a:ext cx="9816352" cy="461665"/>
          </a:xfrm>
          <a:prstGeom prst="rect">
            <a:avLst/>
          </a:prstGeom>
        </p:spPr>
        <p:txBody>
          <a:bodyPr wrap="square">
            <a:spAutoFit/>
          </a:bodyPr>
          <a:lstStyle/>
          <a:p>
            <a:r>
              <a:rPr lang="es-MX" sz="2400" b="1" dirty="0">
                <a:solidFill>
                  <a:srgbClr val="FF0000"/>
                </a:solidFill>
              </a:rPr>
              <a:t>Intencionalidad del Grupo de Estándares de Direccionamiento (DIR)</a:t>
            </a:r>
            <a:endParaRPr lang="es-CO" sz="2400" b="1" dirty="0">
              <a:solidFill>
                <a:srgbClr val="FF0000"/>
              </a:solidFill>
            </a:endParaRPr>
          </a:p>
        </p:txBody>
      </p:sp>
      <p:sp>
        <p:nvSpPr>
          <p:cNvPr id="4" name="Rectángulo 3"/>
          <p:cNvSpPr/>
          <p:nvPr/>
        </p:nvSpPr>
        <p:spPr>
          <a:xfrm>
            <a:off x="699247" y="1720840"/>
            <a:ext cx="10824882" cy="4524315"/>
          </a:xfrm>
          <a:prstGeom prst="rect">
            <a:avLst/>
          </a:prstGeom>
        </p:spPr>
        <p:txBody>
          <a:bodyPr wrap="square">
            <a:spAutoFit/>
          </a:bodyPr>
          <a:lstStyle/>
          <a:p>
            <a:r>
              <a:rPr lang="es-MX" sz="2400" dirty="0"/>
              <a:t>• Que la organización esté alineada con el direccionamiento estratégico, para el logro de los resultados institucionales esperados, en un enfoque de gestión centrado en el cliente y de mejoramiento continuo de la calidad. Para el efecto, la organización cuenta con procesos para: </a:t>
            </a:r>
            <a:endParaRPr lang="es-MX" sz="2400" dirty="0" smtClean="0"/>
          </a:p>
          <a:p>
            <a:endParaRPr lang="es-MX" sz="2400" dirty="0" smtClean="0"/>
          </a:p>
          <a:p>
            <a:r>
              <a:rPr lang="es-MX" sz="2400" dirty="0" smtClean="0"/>
              <a:t>• </a:t>
            </a:r>
            <a:r>
              <a:rPr lang="es-MX" sz="2400" dirty="0"/>
              <a:t>La lectura del entorno. </a:t>
            </a:r>
            <a:endParaRPr lang="es-MX" sz="2400" dirty="0" smtClean="0"/>
          </a:p>
          <a:p>
            <a:r>
              <a:rPr lang="es-MX" sz="2400" dirty="0" smtClean="0"/>
              <a:t>• </a:t>
            </a:r>
            <a:r>
              <a:rPr lang="es-MX" sz="2400" dirty="0"/>
              <a:t>La formulación y revisión periódica del direccionamiento estratégico. </a:t>
            </a:r>
            <a:endParaRPr lang="es-MX" sz="2400" dirty="0" smtClean="0"/>
          </a:p>
          <a:p>
            <a:r>
              <a:rPr lang="es-MX" sz="2400" dirty="0" smtClean="0"/>
              <a:t>• </a:t>
            </a:r>
            <a:r>
              <a:rPr lang="es-MX" sz="2400" dirty="0"/>
              <a:t>La construcción de un plan de direccionamiento estratégico. </a:t>
            </a:r>
            <a:endParaRPr lang="es-MX" sz="2400" dirty="0" smtClean="0"/>
          </a:p>
          <a:p>
            <a:r>
              <a:rPr lang="es-MX" sz="2400" dirty="0" smtClean="0"/>
              <a:t>• </a:t>
            </a:r>
            <a:r>
              <a:rPr lang="es-MX" sz="2400" dirty="0"/>
              <a:t>La comunicación, difusión y orientación del personal. </a:t>
            </a:r>
            <a:endParaRPr lang="es-MX" sz="2400" dirty="0" smtClean="0"/>
          </a:p>
          <a:p>
            <a:r>
              <a:rPr lang="es-MX" sz="2400" dirty="0" smtClean="0"/>
              <a:t>• </a:t>
            </a:r>
            <a:r>
              <a:rPr lang="es-MX" sz="2400" dirty="0"/>
              <a:t>La sustentación de la gestión del personal ante la junta. </a:t>
            </a:r>
            <a:endParaRPr lang="es-MX" sz="2400" dirty="0" smtClean="0"/>
          </a:p>
          <a:p>
            <a:r>
              <a:rPr lang="es-MX" sz="2400" dirty="0" smtClean="0"/>
              <a:t>• </a:t>
            </a:r>
            <a:r>
              <a:rPr lang="es-MX" sz="2400" dirty="0"/>
              <a:t>El seguimiento y evaluación del direccionamiento estratégico y del plan estratégico. </a:t>
            </a:r>
            <a:endParaRPr lang="es-MX" sz="2400" dirty="0" smtClean="0"/>
          </a:p>
          <a:p>
            <a:r>
              <a:rPr lang="es-MX" sz="2400" dirty="0" smtClean="0"/>
              <a:t>• </a:t>
            </a:r>
            <a:r>
              <a:rPr lang="es-MX" sz="2400" dirty="0"/>
              <a:t>La evaluación integral de la gestión en salud.</a:t>
            </a:r>
            <a:endParaRPr lang="es-CO" sz="2400" dirty="0"/>
          </a:p>
        </p:txBody>
      </p:sp>
    </p:spTree>
    <p:extLst>
      <p:ext uri="{BB962C8B-B14F-4D97-AF65-F5344CB8AC3E}">
        <p14:creationId xmlns:p14="http://schemas.microsoft.com/office/powerpoint/2010/main" val="250256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336175" y="1035090"/>
            <a:ext cx="11241743" cy="5416868"/>
          </a:xfrm>
          <a:prstGeom prst="rect">
            <a:avLst/>
          </a:prstGeom>
        </p:spPr>
        <p:txBody>
          <a:bodyPr wrap="square">
            <a:spAutoFit/>
          </a:bodyPr>
          <a:lstStyle/>
          <a:p>
            <a:r>
              <a:rPr lang="es-MX" sz="2800" dirty="0">
                <a:solidFill>
                  <a:srgbClr val="FF0000"/>
                </a:solidFill>
              </a:rPr>
              <a:t>Esto incluye: </a:t>
            </a:r>
            <a:endParaRPr lang="es-MX" sz="2800" dirty="0" smtClean="0">
              <a:solidFill>
                <a:srgbClr val="FF0000"/>
              </a:solidFill>
            </a:endParaRPr>
          </a:p>
          <a:p>
            <a:endParaRPr lang="es-MX" dirty="0" smtClean="0"/>
          </a:p>
          <a:p>
            <a:pPr algn="just"/>
            <a:r>
              <a:rPr lang="es-MX" sz="2000" dirty="0" smtClean="0"/>
              <a:t>• </a:t>
            </a:r>
            <a:r>
              <a:rPr lang="es-MX" sz="2000" dirty="0"/>
              <a:t>El énfasis en los siguientes ejes: gestión centrada en el cliente y de mejoramiento continuo, la seguridad del paciente, la humanización de la atención, la gestión de la tecnología, el enfoque de riesgos orientados a la transformación cultural de largo plazo y la responsabilidad social. </a:t>
            </a:r>
            <a:endParaRPr lang="es-MX" sz="2000" dirty="0" smtClean="0"/>
          </a:p>
          <a:p>
            <a:pPr algn="just"/>
            <a:r>
              <a:rPr lang="es-MX" sz="2000" dirty="0" smtClean="0"/>
              <a:t>• </a:t>
            </a:r>
            <a:r>
              <a:rPr lang="es-MX" sz="2000" dirty="0"/>
              <a:t>La incorporación de la normatividad relevante, los aspectos éticos, las necesidades del usuario y su familia, las necesidades de los trabajadores, la relación con la comunidad a la que sirve y la interacción con otras organizaciones en el desarrollo de un medio ambiente saludable. </a:t>
            </a:r>
            <a:endParaRPr lang="es-MX" sz="2000" dirty="0" smtClean="0"/>
          </a:p>
          <a:p>
            <a:pPr algn="just"/>
            <a:r>
              <a:rPr lang="es-MX" sz="2000" dirty="0" smtClean="0"/>
              <a:t>• </a:t>
            </a:r>
            <a:r>
              <a:rPr lang="es-MX" sz="2000" dirty="0"/>
              <a:t>La política para promover, proteger y mejorar la salud de la población en el ámbito de los servicios que brinda y en colaboración con las organizaciones y comunidades relevantes. </a:t>
            </a:r>
            <a:endParaRPr lang="es-MX" sz="2000" dirty="0" smtClean="0"/>
          </a:p>
          <a:p>
            <a:pPr algn="just"/>
            <a:r>
              <a:rPr lang="es-MX" sz="2000" dirty="0" smtClean="0"/>
              <a:t>• </a:t>
            </a:r>
            <a:r>
              <a:rPr lang="es-MX" sz="2000" dirty="0"/>
              <a:t>La articulación del direccionamiento estratégico con los procesos de las unidades funcionales. </a:t>
            </a:r>
            <a:endParaRPr lang="es-MX" sz="2000" dirty="0" smtClean="0"/>
          </a:p>
          <a:p>
            <a:pPr algn="just"/>
            <a:r>
              <a:rPr lang="es-MX" sz="2000" dirty="0" smtClean="0"/>
              <a:t>• </a:t>
            </a:r>
            <a:r>
              <a:rPr lang="es-MX" sz="2000" dirty="0"/>
              <a:t>La educación continua de la junta directiva. </a:t>
            </a:r>
            <a:endParaRPr lang="es-MX" sz="2000" dirty="0" smtClean="0"/>
          </a:p>
          <a:p>
            <a:pPr algn="just"/>
            <a:r>
              <a:rPr lang="es-MX" sz="2000" dirty="0" smtClean="0"/>
              <a:t>• </a:t>
            </a:r>
            <a:r>
              <a:rPr lang="es-MX" sz="2000" dirty="0"/>
              <a:t>La viabilidad financiera para la ejecución de los planes. </a:t>
            </a:r>
            <a:endParaRPr lang="es-MX" sz="2000" dirty="0" smtClean="0"/>
          </a:p>
          <a:p>
            <a:pPr algn="just"/>
            <a:r>
              <a:rPr lang="es-MX" sz="2000" dirty="0" smtClean="0"/>
              <a:t>• </a:t>
            </a:r>
            <a:r>
              <a:rPr lang="es-MX" sz="2000" dirty="0"/>
              <a:t>El direccionamiento estratégico central cuando existen sedes organizadas en red. </a:t>
            </a:r>
            <a:endParaRPr lang="es-MX" sz="2000" dirty="0" smtClean="0"/>
          </a:p>
          <a:p>
            <a:pPr algn="just"/>
            <a:r>
              <a:rPr lang="es-MX" sz="2000" dirty="0" smtClean="0"/>
              <a:t>• </a:t>
            </a:r>
            <a:r>
              <a:rPr lang="es-MX" sz="2000" dirty="0"/>
              <a:t>La conformación interdisciplinaria de los equipos de autoevaluación de estándares de acreditación. </a:t>
            </a:r>
            <a:endParaRPr lang="es-MX" sz="2000" dirty="0" smtClean="0"/>
          </a:p>
          <a:p>
            <a:pPr algn="just"/>
            <a:r>
              <a:rPr lang="es-MX" sz="2000" dirty="0" smtClean="0"/>
              <a:t>• </a:t>
            </a:r>
            <a:r>
              <a:rPr lang="es-MX" sz="2000" dirty="0"/>
              <a:t>La sostenibilidad de la cultura de calidad, del mejoramiento continuo y el mantenimiento de los requisitos de entrada a la acreditación definidos por el organismo de acreditación.</a:t>
            </a:r>
            <a:endParaRPr lang="es-CO" sz="2000" dirty="0"/>
          </a:p>
        </p:txBody>
      </p:sp>
    </p:spTree>
    <p:extLst>
      <p:ext uri="{BB962C8B-B14F-4D97-AF65-F5344CB8AC3E}">
        <p14:creationId xmlns:p14="http://schemas.microsoft.com/office/powerpoint/2010/main" val="24011201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62"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363066" y="783528"/>
            <a:ext cx="10381134" cy="584775"/>
          </a:xfrm>
          <a:prstGeom prst="rect">
            <a:avLst/>
          </a:prstGeom>
        </p:spPr>
        <p:txBody>
          <a:bodyPr wrap="square">
            <a:spAutoFit/>
          </a:bodyPr>
          <a:lstStyle/>
          <a:p>
            <a:r>
              <a:rPr lang="es-MX" sz="3200" b="1" dirty="0">
                <a:solidFill>
                  <a:srgbClr val="FF0000"/>
                </a:solidFill>
              </a:rPr>
              <a:t>Intencionalidad del Grupo de Estándares de Gerencia (GER)</a:t>
            </a:r>
            <a:endParaRPr lang="es-CO" sz="3200" b="1" dirty="0">
              <a:solidFill>
                <a:srgbClr val="FF0000"/>
              </a:solidFill>
            </a:endParaRPr>
          </a:p>
        </p:txBody>
      </p:sp>
      <p:sp>
        <p:nvSpPr>
          <p:cNvPr id="4" name="Rectángulo 3"/>
          <p:cNvSpPr/>
          <p:nvPr/>
        </p:nvSpPr>
        <p:spPr>
          <a:xfrm>
            <a:off x="460375" y="1747688"/>
            <a:ext cx="11009966" cy="4524315"/>
          </a:xfrm>
          <a:prstGeom prst="rect">
            <a:avLst/>
          </a:prstGeom>
        </p:spPr>
        <p:txBody>
          <a:bodyPr wrap="square">
            <a:spAutoFit/>
          </a:bodyPr>
          <a:lstStyle/>
          <a:p>
            <a:r>
              <a:rPr lang="es-MX" dirty="0"/>
              <a:t>El resultado que se espera cuando una institución obtiene el cumplimiento de los estándares de este grupo es</a:t>
            </a:r>
            <a:r>
              <a:rPr lang="es-MX" dirty="0" smtClean="0"/>
              <a:t>:</a:t>
            </a:r>
          </a:p>
          <a:p>
            <a:endParaRPr lang="es-MX" dirty="0" smtClean="0"/>
          </a:p>
          <a:p>
            <a:r>
              <a:rPr lang="es-MX" dirty="0"/>
              <a:t>Que los procesos organizacionales lleven a la operación los lineamientos estratégicos orientados hacia el logro de los resultados institucionales esperados, con el enfoque de gestión centrada en el cliente y de mejoramiento continuo de la calidad. </a:t>
            </a:r>
            <a:endParaRPr lang="es-MX" dirty="0" smtClean="0"/>
          </a:p>
          <a:p>
            <a:endParaRPr lang="es-MX" dirty="0"/>
          </a:p>
          <a:p>
            <a:r>
              <a:rPr lang="es-MX" dirty="0" smtClean="0"/>
              <a:t>Para </a:t>
            </a:r>
            <a:r>
              <a:rPr lang="es-MX" dirty="0"/>
              <a:t>tal efecto, la organización cuenta con procesos de: </a:t>
            </a:r>
            <a:endParaRPr lang="es-MX" dirty="0" smtClean="0"/>
          </a:p>
          <a:p>
            <a:r>
              <a:rPr lang="es-MX" dirty="0" smtClean="0"/>
              <a:t>• </a:t>
            </a:r>
            <a:r>
              <a:rPr lang="es-MX" dirty="0"/>
              <a:t>Identificación de los clientes internos y externos de los procesos y de sus necesidades. </a:t>
            </a:r>
            <a:endParaRPr lang="es-MX" dirty="0" smtClean="0"/>
          </a:p>
          <a:p>
            <a:r>
              <a:rPr lang="es-MX" dirty="0" smtClean="0"/>
              <a:t>• </a:t>
            </a:r>
            <a:r>
              <a:rPr lang="es-MX" dirty="0"/>
              <a:t>Definición y monitorización de metas y objetivos por unidad funcional, alineados con las metas y los objetivos institucionales. </a:t>
            </a:r>
            <a:endParaRPr lang="es-MX" dirty="0" smtClean="0"/>
          </a:p>
          <a:p>
            <a:r>
              <a:rPr lang="es-MX" dirty="0" smtClean="0"/>
              <a:t>• </a:t>
            </a:r>
            <a:r>
              <a:rPr lang="es-MX" dirty="0"/>
              <a:t>Identificación y cumplimiento de los requisitos de entrada al proceso de acreditación. </a:t>
            </a:r>
            <a:endParaRPr lang="es-MX" dirty="0" smtClean="0"/>
          </a:p>
          <a:p>
            <a:r>
              <a:rPr lang="es-MX" dirty="0" smtClean="0"/>
              <a:t>• </a:t>
            </a:r>
            <a:r>
              <a:rPr lang="es-MX" dirty="0"/>
              <a:t>Asignación de recursos f físicos, financieros y de talento humano para las labores de mejoramiento. </a:t>
            </a:r>
            <a:endParaRPr lang="es-MX" dirty="0" smtClean="0"/>
          </a:p>
          <a:p>
            <a:r>
              <a:rPr lang="es-MX" dirty="0" smtClean="0"/>
              <a:t>• </a:t>
            </a:r>
            <a:r>
              <a:rPr lang="es-MX" dirty="0"/>
              <a:t>La protección de los recursos. </a:t>
            </a:r>
            <a:endParaRPr lang="es-MX" dirty="0" smtClean="0"/>
          </a:p>
          <a:p>
            <a:r>
              <a:rPr lang="es-MX" dirty="0" smtClean="0"/>
              <a:t>• </a:t>
            </a:r>
            <a:r>
              <a:rPr lang="es-MX" dirty="0"/>
              <a:t>Si la organización delega servicios, procesos para definir, acordar y monitorizar criterios de alineación entre el servicio delegado, los lineamientos y las políticas institucionales y los estándares de acreditación que apliquen, así como el mejoramiento de los servicios delegados.</a:t>
            </a:r>
            <a:endParaRPr lang="es-CO" dirty="0"/>
          </a:p>
        </p:txBody>
      </p:sp>
    </p:spTree>
    <p:extLst>
      <p:ext uri="{BB962C8B-B14F-4D97-AF65-F5344CB8AC3E}">
        <p14:creationId xmlns:p14="http://schemas.microsoft.com/office/powerpoint/2010/main" val="310188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62"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363066" y="649058"/>
            <a:ext cx="10381134" cy="584775"/>
          </a:xfrm>
          <a:prstGeom prst="rect">
            <a:avLst/>
          </a:prstGeom>
        </p:spPr>
        <p:txBody>
          <a:bodyPr wrap="square">
            <a:spAutoFit/>
          </a:bodyPr>
          <a:lstStyle/>
          <a:p>
            <a:r>
              <a:rPr lang="es-MX" sz="3200" b="1" dirty="0">
                <a:solidFill>
                  <a:srgbClr val="FF0000"/>
                </a:solidFill>
              </a:rPr>
              <a:t>Intencionalidad del Grupo de Estándares de Gerencia (GER)</a:t>
            </a:r>
            <a:endParaRPr lang="es-CO" sz="3200" b="1" dirty="0">
              <a:solidFill>
                <a:srgbClr val="FF0000"/>
              </a:solidFill>
            </a:endParaRPr>
          </a:p>
        </p:txBody>
      </p:sp>
      <p:sp>
        <p:nvSpPr>
          <p:cNvPr id="4" name="Rectángulo 3"/>
          <p:cNvSpPr/>
          <p:nvPr/>
        </p:nvSpPr>
        <p:spPr>
          <a:xfrm>
            <a:off x="155575" y="1384619"/>
            <a:ext cx="11583707" cy="5016758"/>
          </a:xfrm>
          <a:prstGeom prst="rect">
            <a:avLst/>
          </a:prstGeom>
        </p:spPr>
        <p:txBody>
          <a:bodyPr wrap="square">
            <a:spAutoFit/>
          </a:bodyPr>
          <a:lstStyle/>
          <a:p>
            <a:r>
              <a:rPr lang="es-MX" sz="2000" dirty="0">
                <a:solidFill>
                  <a:prstClr val="black"/>
                </a:solidFill>
              </a:rPr>
              <a:t>El resultado que se espera cuando una institución obtiene el cumplimiento de los estándares de este grupo es</a:t>
            </a:r>
            <a:r>
              <a:rPr lang="es-MX" sz="2000" dirty="0" smtClean="0">
                <a:solidFill>
                  <a:prstClr val="black"/>
                </a:solidFill>
              </a:rPr>
              <a:t>:</a:t>
            </a:r>
          </a:p>
          <a:p>
            <a:endParaRPr lang="es-MX" sz="2000" dirty="0" smtClean="0">
              <a:solidFill>
                <a:prstClr val="black"/>
              </a:solidFill>
            </a:endParaRPr>
          </a:p>
          <a:p>
            <a:r>
              <a:rPr lang="es-MX" sz="2000" dirty="0"/>
              <a:t>• Esto incluye estrategias y acciones de la alta gerencia para apoyar con recursos y acompañar a los niveles operativos en las actividades de mejoramiento de procesos, un enfoque de autocontrol de los responsables de los procesos, el cumplimiento y el respeto de los deberes y los derechos de los pacientes</a:t>
            </a:r>
            <a:r>
              <a:rPr lang="es-MX" sz="2000" dirty="0" smtClean="0"/>
              <a:t>.</a:t>
            </a:r>
          </a:p>
          <a:p>
            <a:r>
              <a:rPr lang="es-MX" sz="2000" dirty="0"/>
              <a:t>• Que la organización obtenga cada vez mejores resultados en los procesos institucionales o delegados en relación con los logros esperados institucionales. Para tal efecto, la organización desarrolla un plan para mejorar los procesos de direccionamiento estratégico de manera sistemática con fundamento en el ciclo de mejoramiento continuo de la calidad. Esto incluye: </a:t>
            </a:r>
            <a:endParaRPr lang="es-MX" sz="2000" dirty="0" smtClean="0"/>
          </a:p>
          <a:p>
            <a:r>
              <a:rPr lang="es-MX" sz="2000" dirty="0" smtClean="0"/>
              <a:t>• </a:t>
            </a:r>
            <a:r>
              <a:rPr lang="es-MX" sz="2000" dirty="0"/>
              <a:t>La definición de un plan con objetivos y estrategias, basado en la información obtenida del equipo de salud, del usuario y su familia. </a:t>
            </a:r>
            <a:endParaRPr lang="es-MX" sz="2000" dirty="0" smtClean="0"/>
          </a:p>
          <a:p>
            <a:r>
              <a:rPr lang="es-MX" sz="2000" dirty="0" smtClean="0"/>
              <a:t>• </a:t>
            </a:r>
            <a:r>
              <a:rPr lang="es-MX" sz="2000" dirty="0"/>
              <a:t>La determinación de procesos prioritarios de atención e implementación de las actividades de mejoramiento en concordancia con las prioridades. </a:t>
            </a:r>
            <a:endParaRPr lang="es-MX" sz="2000" dirty="0" smtClean="0"/>
          </a:p>
          <a:p>
            <a:r>
              <a:rPr lang="es-MX" sz="2000" dirty="0" smtClean="0"/>
              <a:t>• </a:t>
            </a:r>
            <a:r>
              <a:rPr lang="es-MX" sz="2000" dirty="0"/>
              <a:t>La monitorización del mejoramiento de los procesos mediante la medición de resultados. </a:t>
            </a:r>
            <a:endParaRPr lang="es-MX" sz="2000" dirty="0" smtClean="0"/>
          </a:p>
          <a:p>
            <a:r>
              <a:rPr lang="es-MX" sz="2000" dirty="0" smtClean="0"/>
              <a:t>• </a:t>
            </a:r>
            <a:r>
              <a:rPr lang="es-MX" sz="2000" dirty="0"/>
              <a:t>La divulgación y despliegue de los resultados del mejoramiento entre los trabajadores de la institución. </a:t>
            </a:r>
            <a:endParaRPr lang="es-MX" sz="2000" dirty="0" smtClean="0"/>
          </a:p>
          <a:p>
            <a:r>
              <a:rPr lang="es-MX" sz="2000" dirty="0" smtClean="0"/>
              <a:t>• </a:t>
            </a:r>
            <a:r>
              <a:rPr lang="es-MX" sz="2000" dirty="0"/>
              <a:t>Identificación y respuesta efectiva a las necesidades</a:t>
            </a:r>
            <a:endParaRPr lang="es-MX" sz="2000" dirty="0" smtClean="0">
              <a:solidFill>
                <a:prstClr val="black"/>
              </a:solidFill>
            </a:endParaRPr>
          </a:p>
        </p:txBody>
      </p:sp>
    </p:spTree>
    <p:extLst>
      <p:ext uri="{BB962C8B-B14F-4D97-AF65-F5344CB8AC3E}">
        <p14:creationId xmlns:p14="http://schemas.microsoft.com/office/powerpoint/2010/main" val="3704816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500" t="25740" r="16550" b="18646"/>
          <a:stretch/>
        </p:blipFill>
        <p:spPr>
          <a:xfrm>
            <a:off x="837127" y="746975"/>
            <a:ext cx="10444765" cy="5409126"/>
          </a:xfrm>
          <a:prstGeom prst="rect">
            <a:avLst/>
          </a:prstGeom>
        </p:spPr>
      </p:pic>
    </p:spTree>
    <p:extLst>
      <p:ext uri="{BB962C8B-B14F-4D97-AF65-F5344CB8AC3E}">
        <p14:creationId xmlns:p14="http://schemas.microsoft.com/office/powerpoint/2010/main" val="23001059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45459" y="1067279"/>
            <a:ext cx="11107270" cy="1815882"/>
          </a:xfrm>
          <a:prstGeom prst="rect">
            <a:avLst/>
          </a:prstGeom>
        </p:spPr>
        <p:txBody>
          <a:bodyPr wrap="square">
            <a:spAutoFit/>
          </a:bodyPr>
          <a:lstStyle/>
          <a:p>
            <a:r>
              <a:rPr lang="es-MX" sz="2800" b="1" dirty="0">
                <a:solidFill>
                  <a:srgbClr val="FF0000"/>
                </a:solidFill>
              </a:rPr>
              <a:t>Intencionalidad del Grupo de Estándares de Gerencia del Talento Humano (TH) </a:t>
            </a:r>
            <a:endParaRPr lang="es-MX" sz="2800" b="1" dirty="0" smtClean="0">
              <a:solidFill>
                <a:srgbClr val="FF0000"/>
              </a:solidFill>
            </a:endParaRPr>
          </a:p>
          <a:p>
            <a:r>
              <a:rPr lang="es-MX" sz="2800" dirty="0" smtClean="0">
                <a:solidFill>
                  <a:prstClr val="black"/>
                </a:solidFill>
              </a:rPr>
              <a:t>El </a:t>
            </a:r>
            <a:r>
              <a:rPr lang="es-MX" sz="2800" dirty="0">
                <a:solidFill>
                  <a:prstClr val="black"/>
                </a:solidFill>
              </a:rPr>
              <a:t>resultado que se espera cuando una institución obtiene el cumplimiento de los estándares de este grupo es:</a:t>
            </a:r>
            <a:endParaRPr lang="es-CO" sz="2800" dirty="0">
              <a:solidFill>
                <a:prstClr val="black"/>
              </a:solidFill>
            </a:endParaRPr>
          </a:p>
        </p:txBody>
      </p:sp>
      <p:sp>
        <p:nvSpPr>
          <p:cNvPr id="4" name="Rectángulo 3"/>
          <p:cNvSpPr/>
          <p:nvPr/>
        </p:nvSpPr>
        <p:spPr>
          <a:xfrm>
            <a:off x="460375" y="2919032"/>
            <a:ext cx="11063753" cy="3170099"/>
          </a:xfrm>
          <a:prstGeom prst="rect">
            <a:avLst/>
          </a:prstGeom>
        </p:spPr>
        <p:txBody>
          <a:bodyPr wrap="square">
            <a:spAutoFit/>
          </a:bodyPr>
          <a:lstStyle/>
          <a:p>
            <a:pPr algn="just"/>
            <a:r>
              <a:rPr lang="es-MX" sz="2000" dirty="0">
                <a:solidFill>
                  <a:prstClr val="black"/>
                </a:solidFill>
              </a:rPr>
              <a:t>• Que el talento humano mejore sus competencias y desempeño en relación con las metas y los objetivos institucionales, particularmente en la atención de usuarios. </a:t>
            </a:r>
            <a:endParaRPr lang="es-MX" sz="2000" dirty="0" smtClean="0">
              <a:solidFill>
                <a:prstClr val="black"/>
              </a:solidFill>
            </a:endParaRPr>
          </a:p>
          <a:p>
            <a:pPr algn="just"/>
            <a:r>
              <a:rPr lang="es-MX" sz="2000" dirty="0" smtClean="0">
                <a:solidFill>
                  <a:prstClr val="black"/>
                </a:solidFill>
              </a:rPr>
              <a:t>Para </a:t>
            </a:r>
            <a:r>
              <a:rPr lang="es-MX" sz="2000" dirty="0">
                <a:solidFill>
                  <a:prstClr val="black"/>
                </a:solidFill>
              </a:rPr>
              <a:t>ello, la organización cuenta con procesos de: </a:t>
            </a:r>
            <a:endParaRPr lang="es-MX" sz="2000" dirty="0" smtClean="0">
              <a:solidFill>
                <a:prstClr val="black"/>
              </a:solidFill>
            </a:endParaRPr>
          </a:p>
          <a:p>
            <a:pPr algn="just"/>
            <a:r>
              <a:rPr lang="es-MX" sz="2000" dirty="0" smtClean="0">
                <a:solidFill>
                  <a:prstClr val="black"/>
                </a:solidFill>
              </a:rPr>
              <a:t>• </a:t>
            </a:r>
            <a:r>
              <a:rPr lang="es-MX" sz="2000" dirty="0">
                <a:solidFill>
                  <a:prstClr val="black"/>
                </a:solidFill>
              </a:rPr>
              <a:t>Identificación y respuesta efectivas a las necesidades del talento humano. </a:t>
            </a:r>
            <a:endParaRPr lang="es-MX" sz="2000" dirty="0" smtClean="0">
              <a:solidFill>
                <a:prstClr val="black"/>
              </a:solidFill>
            </a:endParaRPr>
          </a:p>
          <a:p>
            <a:pPr algn="just"/>
            <a:r>
              <a:rPr lang="es-MX" sz="2000" dirty="0" smtClean="0">
                <a:solidFill>
                  <a:prstClr val="black"/>
                </a:solidFill>
              </a:rPr>
              <a:t>• </a:t>
            </a:r>
            <a:r>
              <a:rPr lang="es-MX" sz="2000" dirty="0">
                <a:solidFill>
                  <a:prstClr val="black"/>
                </a:solidFill>
              </a:rPr>
              <a:t>Planeación del talento humano institucional. </a:t>
            </a:r>
            <a:endParaRPr lang="es-MX" sz="2000" dirty="0" smtClean="0">
              <a:solidFill>
                <a:prstClr val="black"/>
              </a:solidFill>
            </a:endParaRPr>
          </a:p>
          <a:p>
            <a:pPr algn="just"/>
            <a:r>
              <a:rPr lang="es-MX" sz="2000" dirty="0" smtClean="0">
                <a:solidFill>
                  <a:prstClr val="black"/>
                </a:solidFill>
              </a:rPr>
              <a:t>• </a:t>
            </a:r>
            <a:r>
              <a:rPr lang="es-MX" sz="2000" dirty="0">
                <a:solidFill>
                  <a:prstClr val="black"/>
                </a:solidFill>
              </a:rPr>
              <a:t>Desarrollo de estrategias para promover la seguridad del paciente, la humanización de la atención y el enfoque de riesgo. </a:t>
            </a:r>
            <a:endParaRPr lang="es-MX" sz="2000" dirty="0" smtClean="0">
              <a:solidFill>
                <a:prstClr val="black"/>
              </a:solidFill>
            </a:endParaRPr>
          </a:p>
          <a:p>
            <a:pPr algn="just"/>
            <a:r>
              <a:rPr lang="es-MX" sz="2000" dirty="0" smtClean="0">
                <a:solidFill>
                  <a:prstClr val="black"/>
                </a:solidFill>
              </a:rPr>
              <a:t>• </a:t>
            </a:r>
            <a:r>
              <a:rPr lang="es-MX" sz="2000" dirty="0">
                <a:solidFill>
                  <a:prstClr val="black"/>
                </a:solidFill>
              </a:rPr>
              <a:t>Educación continuada. </a:t>
            </a:r>
            <a:endParaRPr lang="es-MX" sz="2000" dirty="0" smtClean="0">
              <a:solidFill>
                <a:prstClr val="black"/>
              </a:solidFill>
            </a:endParaRPr>
          </a:p>
          <a:p>
            <a:pPr algn="just"/>
            <a:r>
              <a:rPr lang="es-MX" sz="2000" dirty="0" smtClean="0">
                <a:solidFill>
                  <a:prstClr val="black"/>
                </a:solidFill>
              </a:rPr>
              <a:t>• </a:t>
            </a:r>
            <a:r>
              <a:rPr lang="es-MX" sz="2000" dirty="0">
                <a:solidFill>
                  <a:prstClr val="black"/>
                </a:solidFill>
              </a:rPr>
              <a:t>Evaluación competencias y desempeño. </a:t>
            </a:r>
            <a:endParaRPr lang="es-MX" sz="2000" dirty="0" smtClean="0">
              <a:solidFill>
                <a:prstClr val="black"/>
              </a:solidFill>
            </a:endParaRPr>
          </a:p>
          <a:p>
            <a:pPr algn="just"/>
            <a:r>
              <a:rPr lang="es-MX" sz="2000" dirty="0" smtClean="0">
                <a:solidFill>
                  <a:prstClr val="black"/>
                </a:solidFill>
              </a:rPr>
              <a:t>• </a:t>
            </a:r>
            <a:r>
              <a:rPr lang="es-MX" sz="2000" dirty="0">
                <a:solidFill>
                  <a:prstClr val="black"/>
                </a:solidFill>
              </a:rPr>
              <a:t>Mejoramiento de la salud ocupacional y seguridad industrial. </a:t>
            </a:r>
            <a:endParaRPr lang="es-CO" sz="2000" dirty="0">
              <a:solidFill>
                <a:prstClr val="black"/>
              </a:solidFill>
            </a:endParaRPr>
          </a:p>
        </p:txBody>
      </p:sp>
    </p:spTree>
    <p:extLst>
      <p:ext uri="{BB962C8B-B14F-4D97-AF65-F5344CB8AC3E}">
        <p14:creationId xmlns:p14="http://schemas.microsoft.com/office/powerpoint/2010/main" val="3629724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45459" y="852127"/>
            <a:ext cx="11107270" cy="1569660"/>
          </a:xfrm>
          <a:prstGeom prst="rect">
            <a:avLst/>
          </a:prstGeom>
        </p:spPr>
        <p:txBody>
          <a:bodyPr wrap="square">
            <a:spAutoFit/>
          </a:bodyPr>
          <a:lstStyle/>
          <a:p>
            <a:r>
              <a:rPr lang="es-MX" sz="2400" b="1" dirty="0">
                <a:solidFill>
                  <a:srgbClr val="FF0000"/>
                </a:solidFill>
              </a:rPr>
              <a:t>Intencionalidad del Grupo de Estándares de Gerencia del Talento Humano (TH) </a:t>
            </a:r>
            <a:endParaRPr lang="es-MX" sz="2400" b="1" dirty="0" smtClean="0">
              <a:solidFill>
                <a:srgbClr val="FF0000"/>
              </a:solidFill>
            </a:endParaRPr>
          </a:p>
          <a:p>
            <a:endParaRPr lang="es-MX" sz="2400" dirty="0">
              <a:solidFill>
                <a:prstClr val="black"/>
              </a:solidFill>
            </a:endParaRPr>
          </a:p>
          <a:p>
            <a:r>
              <a:rPr lang="es-MX" sz="2400" dirty="0" smtClean="0">
                <a:solidFill>
                  <a:prstClr val="black"/>
                </a:solidFill>
              </a:rPr>
              <a:t>El </a:t>
            </a:r>
            <a:r>
              <a:rPr lang="es-MX" sz="2400" dirty="0">
                <a:solidFill>
                  <a:prstClr val="black"/>
                </a:solidFill>
              </a:rPr>
              <a:t>resultado que se espera cuando una institución obtiene el cumplimiento de los estándares de este grupo es:</a:t>
            </a:r>
            <a:endParaRPr lang="es-CO" sz="2400" dirty="0">
              <a:solidFill>
                <a:prstClr val="black"/>
              </a:solidFill>
            </a:endParaRPr>
          </a:p>
        </p:txBody>
      </p:sp>
      <p:sp>
        <p:nvSpPr>
          <p:cNvPr id="4" name="Rectángulo 3"/>
          <p:cNvSpPr/>
          <p:nvPr/>
        </p:nvSpPr>
        <p:spPr>
          <a:xfrm>
            <a:off x="460375" y="2475281"/>
            <a:ext cx="11063753" cy="3785652"/>
          </a:xfrm>
          <a:prstGeom prst="rect">
            <a:avLst/>
          </a:prstGeom>
        </p:spPr>
        <p:txBody>
          <a:bodyPr wrap="square">
            <a:spAutoFit/>
          </a:bodyPr>
          <a:lstStyle/>
          <a:p>
            <a:r>
              <a:rPr lang="es-MX" sz="2000" dirty="0" smtClean="0">
                <a:solidFill>
                  <a:prstClr val="black"/>
                </a:solidFill>
              </a:rPr>
              <a:t>• </a:t>
            </a:r>
            <a:r>
              <a:rPr lang="es-MX" sz="2000" dirty="0">
                <a:solidFill>
                  <a:prstClr val="black"/>
                </a:solidFill>
              </a:rPr>
              <a:t>Evaluación sistemática de la satisfacción del cliente interno.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Desarrollo de la transformación cultural. Esto incluye: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Garantizar competencias del talento humano en el rol que desempeña en la institución.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Empoderar el talento humano para asumir las responsabilidades que le han sido asignadas.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Aplicar los procesos al talento humano, incluidos todos los colaboradores de la institución, independientemente de la modalidad de vinculación.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Acondicionar las áreas y puestos de trabajo para mejorar el desempeño de los colaboradores de la institución.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Desarrollar estrategias para promover la comunicación y el diálogo permanente.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Implementar estrategias para evaluar la transformación cultural.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Aplicar los procesos al talento humano, incluidos todos los colaboradores de la institución, independientemente de la modalidad de vinculación</a:t>
            </a:r>
            <a:endParaRPr lang="es-CO" sz="2000" dirty="0">
              <a:solidFill>
                <a:prstClr val="black"/>
              </a:solidFill>
            </a:endParaRPr>
          </a:p>
        </p:txBody>
      </p:sp>
    </p:spTree>
    <p:extLst>
      <p:ext uri="{BB962C8B-B14F-4D97-AF65-F5344CB8AC3E}">
        <p14:creationId xmlns:p14="http://schemas.microsoft.com/office/powerpoint/2010/main" val="5251112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45459" y="852127"/>
            <a:ext cx="11107270" cy="1569660"/>
          </a:xfrm>
          <a:prstGeom prst="rect">
            <a:avLst/>
          </a:prstGeom>
        </p:spPr>
        <p:txBody>
          <a:bodyPr wrap="square">
            <a:spAutoFit/>
          </a:bodyPr>
          <a:lstStyle/>
          <a:p>
            <a:r>
              <a:rPr lang="es-MX" sz="2400" b="1" dirty="0">
                <a:solidFill>
                  <a:srgbClr val="FF0000"/>
                </a:solidFill>
              </a:rPr>
              <a:t>Intencionalidad del Grupo de Estándares de Gerencia del Talento Humano (TH) </a:t>
            </a:r>
            <a:endParaRPr lang="es-MX" sz="2400" b="1" dirty="0" smtClean="0">
              <a:solidFill>
                <a:srgbClr val="FF0000"/>
              </a:solidFill>
            </a:endParaRPr>
          </a:p>
          <a:p>
            <a:endParaRPr lang="es-MX" sz="2400" dirty="0">
              <a:solidFill>
                <a:prstClr val="black"/>
              </a:solidFill>
            </a:endParaRPr>
          </a:p>
          <a:p>
            <a:r>
              <a:rPr lang="es-MX" sz="2400" dirty="0" smtClean="0">
                <a:solidFill>
                  <a:prstClr val="black"/>
                </a:solidFill>
              </a:rPr>
              <a:t>El </a:t>
            </a:r>
            <a:r>
              <a:rPr lang="es-MX" sz="2400" dirty="0">
                <a:solidFill>
                  <a:prstClr val="black"/>
                </a:solidFill>
              </a:rPr>
              <a:t>resultado que se espera cuando una institución obtiene el cumplimiento de los estándares de este grupo es:</a:t>
            </a:r>
            <a:endParaRPr lang="es-CO" sz="2400" dirty="0">
              <a:solidFill>
                <a:prstClr val="black"/>
              </a:solidFill>
            </a:endParaRPr>
          </a:p>
        </p:txBody>
      </p:sp>
      <p:sp>
        <p:nvSpPr>
          <p:cNvPr id="4" name="Rectángulo 3"/>
          <p:cNvSpPr/>
          <p:nvPr/>
        </p:nvSpPr>
        <p:spPr>
          <a:xfrm>
            <a:off x="460375" y="2475281"/>
            <a:ext cx="11063753" cy="2862322"/>
          </a:xfrm>
          <a:prstGeom prst="rect">
            <a:avLst/>
          </a:prstGeom>
        </p:spPr>
        <p:txBody>
          <a:bodyPr wrap="square">
            <a:spAutoFit/>
          </a:bodyPr>
          <a:lstStyle/>
          <a:p>
            <a:r>
              <a:rPr lang="es-MX" sz="2000" dirty="0" smtClean="0">
                <a:solidFill>
                  <a:prstClr val="black"/>
                </a:solidFill>
              </a:rPr>
              <a:t>• </a:t>
            </a:r>
            <a:r>
              <a:rPr lang="es-MX" sz="2000" dirty="0" smtClean="0"/>
              <a:t>Acondicionar </a:t>
            </a:r>
            <a:r>
              <a:rPr lang="es-MX" sz="2000" dirty="0"/>
              <a:t>las áreas y puestos de trabajo para mejorar el desempeño de los colaboradores de la institución. </a:t>
            </a:r>
            <a:endParaRPr lang="es-MX" sz="2000" dirty="0" smtClean="0"/>
          </a:p>
          <a:p>
            <a:r>
              <a:rPr lang="es-MX" sz="2000" dirty="0" smtClean="0"/>
              <a:t>• </a:t>
            </a:r>
            <a:r>
              <a:rPr lang="es-MX" sz="2000" dirty="0"/>
              <a:t>Desarrollar estrategias para promover la comunicación y el diálogo permanente. </a:t>
            </a:r>
            <a:endParaRPr lang="es-MX" sz="2000" dirty="0" smtClean="0"/>
          </a:p>
          <a:p>
            <a:r>
              <a:rPr lang="es-MX" sz="2000" dirty="0" smtClean="0"/>
              <a:t>• </a:t>
            </a:r>
            <a:r>
              <a:rPr lang="es-MX" sz="2000" dirty="0"/>
              <a:t>Implementar estrategias para evaluar la transformación cultural. </a:t>
            </a:r>
            <a:endParaRPr lang="es-MX" sz="2000" dirty="0" smtClean="0"/>
          </a:p>
          <a:p>
            <a:r>
              <a:rPr lang="es-MX" sz="2000" dirty="0" smtClean="0"/>
              <a:t>• </a:t>
            </a:r>
            <a:r>
              <a:rPr lang="es-MX" sz="2000" dirty="0"/>
              <a:t>Que la organización obtenga cada vez mejores resultados en el desempeño del talento humano alineado con los objetivos y las metas institucionales. </a:t>
            </a:r>
            <a:endParaRPr lang="es-MX" sz="2000" dirty="0" smtClean="0"/>
          </a:p>
          <a:p>
            <a:endParaRPr lang="es-MX" sz="2000" dirty="0"/>
          </a:p>
          <a:p>
            <a:r>
              <a:rPr lang="es-MX" sz="2000" dirty="0" smtClean="0"/>
              <a:t>Para </a:t>
            </a:r>
            <a:r>
              <a:rPr lang="es-MX" sz="2000" dirty="0"/>
              <a:t>el efecto, la organización desarrolla un plan para mejorar los procesos de direccionamiento estratégico, de manera sistemática, con fundamento en el ciclo de mejoramiento continuo de la calidad. </a:t>
            </a:r>
            <a:endParaRPr lang="es-CO" sz="2000" dirty="0">
              <a:solidFill>
                <a:prstClr val="black"/>
              </a:solidFill>
            </a:endParaRPr>
          </a:p>
        </p:txBody>
      </p:sp>
    </p:spTree>
    <p:extLst>
      <p:ext uri="{BB962C8B-B14F-4D97-AF65-F5344CB8AC3E}">
        <p14:creationId xmlns:p14="http://schemas.microsoft.com/office/powerpoint/2010/main" val="35127448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45459" y="852127"/>
            <a:ext cx="11107270" cy="1569660"/>
          </a:xfrm>
          <a:prstGeom prst="rect">
            <a:avLst/>
          </a:prstGeom>
        </p:spPr>
        <p:txBody>
          <a:bodyPr wrap="square">
            <a:spAutoFit/>
          </a:bodyPr>
          <a:lstStyle/>
          <a:p>
            <a:r>
              <a:rPr lang="es-MX" sz="2400" b="1" dirty="0">
                <a:solidFill>
                  <a:srgbClr val="FF0000"/>
                </a:solidFill>
              </a:rPr>
              <a:t>Intencionalidad del Grupo de Estándares de Gerencia del Talento Humano (TH) </a:t>
            </a:r>
            <a:endParaRPr lang="es-MX" sz="2400" b="1" dirty="0" smtClean="0">
              <a:solidFill>
                <a:srgbClr val="FF0000"/>
              </a:solidFill>
            </a:endParaRPr>
          </a:p>
          <a:p>
            <a:endParaRPr lang="es-MX" sz="2400" dirty="0">
              <a:solidFill>
                <a:prstClr val="black"/>
              </a:solidFill>
            </a:endParaRPr>
          </a:p>
          <a:p>
            <a:r>
              <a:rPr lang="es-MX" sz="2400" dirty="0" smtClean="0">
                <a:solidFill>
                  <a:prstClr val="black"/>
                </a:solidFill>
              </a:rPr>
              <a:t>El </a:t>
            </a:r>
            <a:r>
              <a:rPr lang="es-MX" sz="2400" dirty="0">
                <a:solidFill>
                  <a:prstClr val="black"/>
                </a:solidFill>
              </a:rPr>
              <a:t>resultado que se espera cuando una institución obtiene el cumplimiento de los estándares de este grupo es:</a:t>
            </a:r>
            <a:endParaRPr lang="es-CO" sz="2400" dirty="0">
              <a:solidFill>
                <a:prstClr val="black"/>
              </a:solidFill>
            </a:endParaRPr>
          </a:p>
        </p:txBody>
      </p:sp>
      <p:sp>
        <p:nvSpPr>
          <p:cNvPr id="4" name="Rectángulo 3"/>
          <p:cNvSpPr/>
          <p:nvPr/>
        </p:nvSpPr>
        <p:spPr>
          <a:xfrm>
            <a:off x="460375" y="2475281"/>
            <a:ext cx="11063753" cy="3908762"/>
          </a:xfrm>
          <a:prstGeom prst="rect">
            <a:avLst/>
          </a:prstGeom>
        </p:spPr>
        <p:txBody>
          <a:bodyPr wrap="square">
            <a:spAutoFit/>
          </a:bodyPr>
          <a:lstStyle/>
          <a:p>
            <a:r>
              <a:rPr lang="es-MX" sz="2800" b="1" dirty="0" smtClean="0">
                <a:solidFill>
                  <a:srgbClr val="FF0000"/>
                </a:solidFill>
              </a:rPr>
              <a:t>Esto </a:t>
            </a:r>
            <a:r>
              <a:rPr lang="es-MX" sz="2800" b="1" dirty="0">
                <a:solidFill>
                  <a:srgbClr val="FF0000"/>
                </a:solidFill>
              </a:rPr>
              <a:t>incluye</a:t>
            </a:r>
            <a:r>
              <a:rPr lang="es-MX" sz="2800" b="1" dirty="0" smtClean="0">
                <a:solidFill>
                  <a:srgbClr val="FF0000"/>
                </a:solidFill>
              </a:rPr>
              <a:t>:</a:t>
            </a:r>
          </a:p>
          <a:p>
            <a:r>
              <a:rPr lang="es-MX" sz="2000" dirty="0" smtClean="0">
                <a:solidFill>
                  <a:prstClr val="black"/>
                </a:solidFill>
              </a:rPr>
              <a:t> </a:t>
            </a:r>
            <a:r>
              <a:rPr lang="es-MX" sz="2000" dirty="0">
                <a:solidFill>
                  <a:prstClr val="black"/>
                </a:solidFill>
              </a:rPr>
              <a:t>• La definición de un plan con objetivos y estrategias, basado en la información obtenida del equipo de salud, el paciente y su familia.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La determinación de procesos prioritarios de atención e implementación de las actividades de mejoramiento en concordancia con las prioridades.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La monitorización del mejoramiento de los procesos mediante la medición de resultados.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La divulgación y el despliegue de los resultados del mejoramiento hacia los trabajadores de la institución.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Si la institución proporciona entrenamiento a personal en formación, abarca: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Balance de la relación docencia-servicio.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Articulación de la institución educativa en los procesos de acreditación de la organización.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Desarrollo de Investigación</a:t>
            </a:r>
            <a:endParaRPr lang="es-CO" sz="2000" dirty="0">
              <a:solidFill>
                <a:prstClr val="black"/>
              </a:solidFill>
            </a:endParaRPr>
          </a:p>
        </p:txBody>
      </p:sp>
    </p:spTree>
    <p:extLst>
      <p:ext uri="{BB962C8B-B14F-4D97-AF65-F5344CB8AC3E}">
        <p14:creationId xmlns:p14="http://schemas.microsoft.com/office/powerpoint/2010/main" val="16316176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793376" y="739593"/>
            <a:ext cx="10757648" cy="1508105"/>
          </a:xfrm>
          <a:prstGeom prst="rect">
            <a:avLst/>
          </a:prstGeom>
        </p:spPr>
        <p:txBody>
          <a:bodyPr wrap="square">
            <a:spAutoFit/>
          </a:bodyPr>
          <a:lstStyle/>
          <a:p>
            <a:r>
              <a:rPr lang="es-MX" sz="2800" b="1" dirty="0">
                <a:solidFill>
                  <a:srgbClr val="FF0000"/>
                </a:solidFill>
              </a:rPr>
              <a:t>Intencionalidad del Grupo de Estándares de Gerencia del Ambiente Físico (GAF) </a:t>
            </a:r>
            <a:endParaRPr lang="es-MX" sz="2800" b="1" dirty="0" smtClean="0">
              <a:solidFill>
                <a:srgbClr val="FF0000"/>
              </a:solidFill>
            </a:endParaRPr>
          </a:p>
          <a:p>
            <a:endParaRPr lang="es-MX" dirty="0"/>
          </a:p>
          <a:p>
            <a:r>
              <a:rPr lang="es-MX" dirty="0" smtClean="0"/>
              <a:t>El </a:t>
            </a:r>
            <a:r>
              <a:rPr lang="es-MX" dirty="0"/>
              <a:t>resultado que se espera cuando una institución obtiene el cumplimiento de los estándares de este grupo es: </a:t>
            </a:r>
            <a:endParaRPr lang="es-CO" dirty="0"/>
          </a:p>
        </p:txBody>
      </p:sp>
      <p:sp>
        <p:nvSpPr>
          <p:cNvPr id="4" name="Rectángulo 3"/>
          <p:cNvSpPr/>
          <p:nvPr/>
        </p:nvSpPr>
        <p:spPr>
          <a:xfrm>
            <a:off x="793377" y="2442949"/>
            <a:ext cx="10529048" cy="3970318"/>
          </a:xfrm>
          <a:prstGeom prst="rect">
            <a:avLst/>
          </a:prstGeom>
        </p:spPr>
        <p:txBody>
          <a:bodyPr wrap="square">
            <a:spAutoFit/>
          </a:bodyPr>
          <a:lstStyle/>
          <a:p>
            <a:r>
              <a:rPr lang="es-MX" dirty="0"/>
              <a:t>Que los procesos institucionales, y en particular los de atención del paciente, cuenten con los recursos físicos, tecnológicos y de infraestructura y con las características técnicas que respondan a las necesidades. </a:t>
            </a:r>
            <a:endParaRPr lang="es-MX" dirty="0" smtClean="0"/>
          </a:p>
          <a:p>
            <a:endParaRPr lang="es-MX" dirty="0"/>
          </a:p>
          <a:p>
            <a:r>
              <a:rPr lang="es-MX" dirty="0" smtClean="0"/>
              <a:t>En </a:t>
            </a:r>
            <a:r>
              <a:rPr lang="es-MX" dirty="0"/>
              <a:t>especial que las condiciones del ambiente físico garanticen la protección en un ambiente humanizado a los usuarios y los colaboradores. </a:t>
            </a:r>
            <a:endParaRPr lang="es-MX" dirty="0" smtClean="0"/>
          </a:p>
          <a:p>
            <a:r>
              <a:rPr lang="es-MX" dirty="0" smtClean="0"/>
              <a:t>Para </a:t>
            </a:r>
            <a:r>
              <a:rPr lang="es-MX" dirty="0"/>
              <a:t>ello, la organización cuenta con procesos de: </a:t>
            </a:r>
            <a:endParaRPr lang="es-MX" dirty="0" smtClean="0"/>
          </a:p>
          <a:p>
            <a:r>
              <a:rPr lang="es-MX" dirty="0" smtClean="0"/>
              <a:t>• </a:t>
            </a:r>
            <a:r>
              <a:rPr lang="es-MX" dirty="0"/>
              <a:t>Gestión de insumos y suministros. </a:t>
            </a:r>
            <a:endParaRPr lang="es-MX" dirty="0" smtClean="0"/>
          </a:p>
          <a:p>
            <a:r>
              <a:rPr lang="es-MX" dirty="0" smtClean="0"/>
              <a:t>• </a:t>
            </a:r>
            <a:r>
              <a:rPr lang="es-MX" dirty="0"/>
              <a:t>Gestión de la infraestructura física. </a:t>
            </a:r>
            <a:endParaRPr lang="es-MX" dirty="0" smtClean="0"/>
          </a:p>
          <a:p>
            <a:r>
              <a:rPr lang="es-MX" dirty="0" smtClean="0"/>
              <a:t>• </a:t>
            </a:r>
            <a:r>
              <a:rPr lang="es-MX" dirty="0"/>
              <a:t>Gestión ambiental. </a:t>
            </a:r>
            <a:endParaRPr lang="es-MX" dirty="0" smtClean="0"/>
          </a:p>
          <a:p>
            <a:r>
              <a:rPr lang="es-MX" dirty="0" smtClean="0"/>
              <a:t>• </a:t>
            </a:r>
            <a:r>
              <a:rPr lang="es-MX" dirty="0"/>
              <a:t>Plan de emergencias y desastres internos y externos. </a:t>
            </a:r>
            <a:endParaRPr lang="es-MX" dirty="0" smtClean="0"/>
          </a:p>
          <a:p>
            <a:r>
              <a:rPr lang="es-MX" dirty="0" smtClean="0"/>
              <a:t>• </a:t>
            </a:r>
            <a:r>
              <a:rPr lang="es-MX" dirty="0"/>
              <a:t>Seguridad industrial y salud ocupacional. </a:t>
            </a:r>
            <a:endParaRPr lang="es-MX" dirty="0" smtClean="0"/>
          </a:p>
          <a:p>
            <a:endParaRPr lang="es-MX" dirty="0" smtClean="0"/>
          </a:p>
          <a:p>
            <a:r>
              <a:rPr lang="es-MX" dirty="0" smtClean="0"/>
              <a:t>Esto </a:t>
            </a:r>
            <a:r>
              <a:rPr lang="es-MX" dirty="0"/>
              <a:t>incluye el manejo seguro del ambiente físico, con enfoque de riesgo, consistente con el direccionamiento estratégico, y la promoción de una cultura institucional para el buen manejo del ambiente físico.</a:t>
            </a:r>
            <a:endParaRPr lang="es-CO" dirty="0"/>
          </a:p>
        </p:txBody>
      </p:sp>
    </p:spTree>
    <p:extLst>
      <p:ext uri="{BB962C8B-B14F-4D97-AF65-F5344CB8AC3E}">
        <p14:creationId xmlns:p14="http://schemas.microsoft.com/office/powerpoint/2010/main" val="15879203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847164" y="954747"/>
            <a:ext cx="10502153" cy="1015663"/>
          </a:xfrm>
          <a:prstGeom prst="rect">
            <a:avLst/>
          </a:prstGeom>
        </p:spPr>
        <p:txBody>
          <a:bodyPr wrap="square">
            <a:spAutoFit/>
          </a:bodyPr>
          <a:lstStyle/>
          <a:p>
            <a:pPr algn="ctr"/>
            <a:r>
              <a:rPr lang="es-MX" sz="2400" b="1" dirty="0">
                <a:solidFill>
                  <a:srgbClr val="FF0000"/>
                </a:solidFill>
              </a:rPr>
              <a:t>Intencionalidad de Grupo de Estándares de Gestión de Tecnología (GT) </a:t>
            </a:r>
            <a:endParaRPr lang="es-MX" sz="2400" b="1" dirty="0" smtClean="0">
              <a:solidFill>
                <a:srgbClr val="FF0000"/>
              </a:solidFill>
            </a:endParaRPr>
          </a:p>
          <a:p>
            <a:endParaRPr lang="es-MX" dirty="0"/>
          </a:p>
          <a:p>
            <a:r>
              <a:rPr lang="es-MX" dirty="0" smtClean="0"/>
              <a:t>El </a:t>
            </a:r>
            <a:r>
              <a:rPr lang="es-MX" dirty="0"/>
              <a:t>resultado que se espera cuando una institución obtiene el cumplimiento de los estándares de este grupo es:</a:t>
            </a:r>
            <a:endParaRPr lang="es-CO" dirty="0"/>
          </a:p>
        </p:txBody>
      </p:sp>
      <p:sp>
        <p:nvSpPr>
          <p:cNvPr id="4" name="Rectángulo 3"/>
          <p:cNvSpPr/>
          <p:nvPr/>
        </p:nvSpPr>
        <p:spPr>
          <a:xfrm>
            <a:off x="632013" y="2218766"/>
            <a:ext cx="10932458" cy="3970318"/>
          </a:xfrm>
          <a:prstGeom prst="rect">
            <a:avLst/>
          </a:prstGeom>
        </p:spPr>
        <p:txBody>
          <a:bodyPr wrap="square">
            <a:spAutoFit/>
          </a:bodyPr>
          <a:lstStyle/>
          <a:p>
            <a:r>
              <a:rPr lang="es-MX" dirty="0"/>
              <a:t>• Que los procesos institucionales, y en particular los de atención del paciente, cuenten con el respaldo de una gestión tecnológica, orientada a la eficiencia, la efectividad y la seguridad, en un marco de aplicación sensible a las necesidades de los usuarios y los colaboradores. </a:t>
            </a:r>
            <a:endParaRPr lang="es-MX" dirty="0" smtClean="0"/>
          </a:p>
          <a:p>
            <a:endParaRPr lang="es-MX" dirty="0"/>
          </a:p>
          <a:p>
            <a:r>
              <a:rPr lang="es-MX" dirty="0" smtClean="0"/>
              <a:t>Para </a:t>
            </a:r>
            <a:r>
              <a:rPr lang="es-MX" dirty="0"/>
              <a:t>tal efecto, la organización cuenta con procesos de: </a:t>
            </a:r>
            <a:endParaRPr lang="es-MX" dirty="0" smtClean="0"/>
          </a:p>
          <a:p>
            <a:endParaRPr lang="es-MX" dirty="0"/>
          </a:p>
          <a:p>
            <a:r>
              <a:rPr lang="es-MX" dirty="0" smtClean="0"/>
              <a:t>• </a:t>
            </a:r>
            <a:r>
              <a:rPr lang="es-MX" dirty="0"/>
              <a:t>Gestión de equipos biomédicos. </a:t>
            </a:r>
            <a:endParaRPr lang="es-MX" dirty="0" smtClean="0"/>
          </a:p>
          <a:p>
            <a:r>
              <a:rPr lang="es-MX" dirty="0" smtClean="0"/>
              <a:t>• </a:t>
            </a:r>
            <a:r>
              <a:rPr lang="es-MX" dirty="0"/>
              <a:t>Gestión de medicamentos y dispositivos médicos. </a:t>
            </a:r>
            <a:endParaRPr lang="es-MX" dirty="0" smtClean="0"/>
          </a:p>
          <a:p>
            <a:r>
              <a:rPr lang="es-MX" dirty="0" smtClean="0"/>
              <a:t>• </a:t>
            </a:r>
            <a:r>
              <a:rPr lang="es-MX" dirty="0"/>
              <a:t>Mejoramiento de la gestión de </a:t>
            </a:r>
            <a:r>
              <a:rPr lang="es-MX" dirty="0" err="1"/>
              <a:t>tecnovigilancia</a:t>
            </a:r>
            <a:r>
              <a:rPr lang="es-MX" dirty="0"/>
              <a:t> y </a:t>
            </a:r>
            <a:r>
              <a:rPr lang="es-MX" dirty="0" err="1"/>
              <a:t>fármacovigilancia</a:t>
            </a:r>
            <a:r>
              <a:rPr lang="es-MX" dirty="0"/>
              <a:t>. </a:t>
            </a:r>
            <a:endParaRPr lang="es-MX" dirty="0" smtClean="0"/>
          </a:p>
          <a:p>
            <a:r>
              <a:rPr lang="es-MX" dirty="0" smtClean="0"/>
              <a:t>• </a:t>
            </a:r>
            <a:r>
              <a:rPr lang="es-MX" dirty="0"/>
              <a:t>Incorporación de nuevas tecnologías. </a:t>
            </a:r>
            <a:endParaRPr lang="es-MX" dirty="0" smtClean="0"/>
          </a:p>
          <a:p>
            <a:r>
              <a:rPr lang="es-MX" dirty="0" smtClean="0"/>
              <a:t>• </a:t>
            </a:r>
            <a:r>
              <a:rPr lang="es-MX" dirty="0"/>
              <a:t>Gestión de tecnologías de la información. </a:t>
            </a:r>
            <a:endParaRPr lang="es-MX" dirty="0" smtClean="0"/>
          </a:p>
          <a:p>
            <a:r>
              <a:rPr lang="es-MX" dirty="0" smtClean="0"/>
              <a:t>• </a:t>
            </a:r>
            <a:r>
              <a:rPr lang="es-MX" dirty="0"/>
              <a:t>Gestión de tecnologías de soporte. Esto incluye el manejo seguro de la tecnología, con enfoque de riesgo, la consistencia con el direccionamiento estratégico y la promoción de cultura institucional para el buen manejo de la tecnología.</a:t>
            </a:r>
            <a:endParaRPr lang="es-CO" dirty="0"/>
          </a:p>
        </p:txBody>
      </p:sp>
    </p:spTree>
    <p:extLst>
      <p:ext uri="{BB962C8B-B14F-4D97-AF65-F5344CB8AC3E}">
        <p14:creationId xmlns:p14="http://schemas.microsoft.com/office/powerpoint/2010/main" val="37357340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460375" y="731099"/>
            <a:ext cx="11386484" cy="1077218"/>
          </a:xfrm>
          <a:prstGeom prst="rect">
            <a:avLst/>
          </a:prstGeom>
        </p:spPr>
        <p:txBody>
          <a:bodyPr wrap="square">
            <a:spAutoFit/>
          </a:bodyPr>
          <a:lstStyle/>
          <a:p>
            <a:r>
              <a:rPr lang="es-MX" sz="2800" b="1" dirty="0">
                <a:solidFill>
                  <a:srgbClr val="FF0000"/>
                </a:solidFill>
              </a:rPr>
              <a:t>Intencionalidad del Grupo de Estándares de Gerencia de la Información (GI) </a:t>
            </a:r>
            <a:endParaRPr lang="es-MX" sz="2800" b="1" dirty="0" smtClean="0">
              <a:solidFill>
                <a:srgbClr val="FF0000"/>
              </a:solidFill>
            </a:endParaRPr>
          </a:p>
          <a:p>
            <a:endParaRPr lang="es-MX" dirty="0">
              <a:solidFill>
                <a:prstClr val="black"/>
              </a:solidFill>
            </a:endParaRPr>
          </a:p>
          <a:p>
            <a:r>
              <a:rPr lang="es-MX" dirty="0" smtClean="0">
                <a:solidFill>
                  <a:prstClr val="black"/>
                </a:solidFill>
              </a:rPr>
              <a:t>El </a:t>
            </a:r>
            <a:r>
              <a:rPr lang="es-MX" dirty="0">
                <a:solidFill>
                  <a:prstClr val="black"/>
                </a:solidFill>
              </a:rPr>
              <a:t>resultado que se espera cuando una institución obtiene el cumplimiento de este grupo de estándares es:</a:t>
            </a:r>
            <a:endParaRPr lang="es-CO" dirty="0">
              <a:solidFill>
                <a:prstClr val="black"/>
              </a:solidFill>
            </a:endParaRPr>
          </a:p>
        </p:txBody>
      </p:sp>
      <p:sp>
        <p:nvSpPr>
          <p:cNvPr id="4" name="Rectángulo 3"/>
          <p:cNvSpPr/>
          <p:nvPr/>
        </p:nvSpPr>
        <p:spPr>
          <a:xfrm>
            <a:off x="460375" y="2020755"/>
            <a:ext cx="11252013" cy="3970318"/>
          </a:xfrm>
          <a:prstGeom prst="rect">
            <a:avLst/>
          </a:prstGeom>
        </p:spPr>
        <p:txBody>
          <a:bodyPr wrap="square">
            <a:spAutoFit/>
          </a:bodyPr>
          <a:lstStyle/>
          <a:p>
            <a:r>
              <a:rPr lang="es-MX" dirty="0">
                <a:solidFill>
                  <a:prstClr val="black"/>
                </a:solidFill>
              </a:rPr>
              <a:t>• Que los procesos institucionales cuenten con la información necesaria para la toma de decisiones basada en hechos y datos. </a:t>
            </a:r>
            <a:endParaRPr lang="es-MX" dirty="0" smtClean="0">
              <a:solidFill>
                <a:prstClr val="black"/>
              </a:solidFill>
            </a:endParaRPr>
          </a:p>
          <a:p>
            <a:r>
              <a:rPr lang="es-MX" dirty="0" smtClean="0">
                <a:solidFill>
                  <a:prstClr val="black"/>
                </a:solidFill>
              </a:rPr>
              <a:t>• </a:t>
            </a:r>
            <a:r>
              <a:rPr lang="es-MX" dirty="0">
                <a:solidFill>
                  <a:prstClr val="black"/>
                </a:solidFill>
              </a:rPr>
              <a:t>La implementación de estrategias y mecanismos para garantizar la seguridad y confidencialidad de la información, los sistemas de evaluación y mejoramiento de la gerencia de la información, las políticas y estrategias para el uso de nuevas tecnologías para el manejo de la información, las políticas y las estrategias en el manejo de registros clínicos del paciente de manera que estén disponibles para los equipos de salud responsables de la atención, la unificación centralizada en las instituciones organizadas en red y, la definición de planes de contingencia en caso de fallas en sistemas primarios, entre otros. </a:t>
            </a:r>
            <a:endParaRPr lang="es-MX" dirty="0" smtClean="0">
              <a:solidFill>
                <a:prstClr val="black"/>
              </a:solidFill>
            </a:endParaRPr>
          </a:p>
          <a:p>
            <a:r>
              <a:rPr lang="es-MX" dirty="0" smtClean="0">
                <a:solidFill>
                  <a:prstClr val="black"/>
                </a:solidFill>
              </a:rPr>
              <a:t>• </a:t>
            </a:r>
            <a:r>
              <a:rPr lang="es-MX" dirty="0">
                <a:solidFill>
                  <a:prstClr val="black"/>
                </a:solidFill>
              </a:rPr>
              <a:t>Que la información a que se refiere esta sección incluya todos los procesos organizacionales, las necesidades del usuario, su familia y la comunidad</a:t>
            </a:r>
            <a:r>
              <a:rPr lang="es-MX" dirty="0" smtClean="0">
                <a:solidFill>
                  <a:prstClr val="black"/>
                </a:solidFill>
              </a:rPr>
              <a:t>.</a:t>
            </a:r>
          </a:p>
          <a:p>
            <a:r>
              <a:rPr lang="es-MX" dirty="0" smtClean="0">
                <a:solidFill>
                  <a:prstClr val="black"/>
                </a:solidFill>
              </a:rPr>
              <a:t> </a:t>
            </a:r>
            <a:r>
              <a:rPr lang="es-MX" dirty="0">
                <a:solidFill>
                  <a:prstClr val="black"/>
                </a:solidFill>
              </a:rPr>
              <a:t>• Que la organización obtenga cada vez mejores resultados en el desempeño de la gestión de información. Para esto, la organización desarrolla un plan para la gerencia de la información, de manera sistemática con fundamento en el ciclo de mejoramiento continuo de la calidad. </a:t>
            </a:r>
            <a:endParaRPr lang="es-MX" dirty="0" smtClean="0">
              <a:solidFill>
                <a:prstClr val="black"/>
              </a:solidFill>
            </a:endParaRPr>
          </a:p>
          <a:p>
            <a:r>
              <a:rPr lang="es-MX" dirty="0" smtClean="0">
                <a:solidFill>
                  <a:prstClr val="black"/>
                </a:solidFill>
              </a:rPr>
              <a:t>• </a:t>
            </a:r>
            <a:r>
              <a:rPr lang="es-MX" dirty="0">
                <a:solidFill>
                  <a:prstClr val="black"/>
                </a:solidFill>
              </a:rPr>
              <a:t>Que sea útil en el proceso de información y en la investigación.</a:t>
            </a:r>
            <a:endParaRPr lang="es-CO" dirty="0">
              <a:solidFill>
                <a:prstClr val="black"/>
              </a:solidFill>
            </a:endParaRPr>
          </a:p>
        </p:txBody>
      </p:sp>
    </p:spTree>
    <p:extLst>
      <p:ext uri="{BB962C8B-B14F-4D97-AF65-F5344CB8AC3E}">
        <p14:creationId xmlns:p14="http://schemas.microsoft.com/office/powerpoint/2010/main" val="40322930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460375" y="731099"/>
            <a:ext cx="11386484" cy="1569660"/>
          </a:xfrm>
          <a:prstGeom prst="rect">
            <a:avLst/>
          </a:prstGeom>
        </p:spPr>
        <p:txBody>
          <a:bodyPr wrap="square">
            <a:spAutoFit/>
          </a:bodyPr>
          <a:lstStyle/>
          <a:p>
            <a:r>
              <a:rPr lang="es-MX" sz="2400" b="1" dirty="0">
                <a:solidFill>
                  <a:srgbClr val="FF0000"/>
                </a:solidFill>
              </a:rPr>
              <a:t>Intencionalidad del Grupo de Estándares de Gerencia de la Información (GI) </a:t>
            </a:r>
            <a:endParaRPr lang="es-MX" sz="2400" b="1" dirty="0" smtClean="0">
              <a:solidFill>
                <a:srgbClr val="FF0000"/>
              </a:solidFill>
            </a:endParaRPr>
          </a:p>
          <a:p>
            <a:endParaRPr lang="es-MX" sz="2400" dirty="0"/>
          </a:p>
          <a:p>
            <a:r>
              <a:rPr lang="es-MX" sz="2400" dirty="0" smtClean="0"/>
              <a:t>El </a:t>
            </a:r>
            <a:r>
              <a:rPr lang="es-MX" sz="2400" dirty="0"/>
              <a:t>resultado que se espera cuando una institución obtiene el cumplimiento de este grupo de estándares es:</a:t>
            </a:r>
            <a:endParaRPr lang="es-CO" sz="2400" dirty="0"/>
          </a:p>
        </p:txBody>
      </p:sp>
      <p:sp>
        <p:nvSpPr>
          <p:cNvPr id="5" name="Rectángulo 4"/>
          <p:cNvSpPr/>
          <p:nvPr/>
        </p:nvSpPr>
        <p:spPr>
          <a:xfrm>
            <a:off x="460375" y="2441640"/>
            <a:ext cx="11252013" cy="3046988"/>
          </a:xfrm>
          <a:prstGeom prst="rect">
            <a:avLst/>
          </a:prstGeom>
        </p:spPr>
        <p:txBody>
          <a:bodyPr wrap="square">
            <a:spAutoFit/>
          </a:bodyPr>
          <a:lstStyle/>
          <a:p>
            <a:r>
              <a:rPr lang="es-MX" sz="2400" dirty="0"/>
              <a:t>Para este fin, la organización requiere de procesos para: </a:t>
            </a:r>
            <a:endParaRPr lang="es-MX" sz="2400" dirty="0" smtClean="0"/>
          </a:p>
          <a:p>
            <a:r>
              <a:rPr lang="es-MX" sz="2400" dirty="0" smtClean="0"/>
              <a:t>• </a:t>
            </a:r>
            <a:r>
              <a:rPr lang="es-MX" sz="2400" dirty="0"/>
              <a:t>Identificación y respuesta efectiva a las necesidades de información. </a:t>
            </a:r>
            <a:endParaRPr lang="es-MX" sz="2400" dirty="0" smtClean="0"/>
          </a:p>
          <a:p>
            <a:r>
              <a:rPr lang="es-MX" sz="2400" dirty="0" smtClean="0"/>
              <a:t>• </a:t>
            </a:r>
            <a:r>
              <a:rPr lang="es-MX" sz="2400" dirty="0"/>
              <a:t>Planificación de la gerencia de la información. </a:t>
            </a:r>
            <a:endParaRPr lang="es-MX" sz="2400" dirty="0" smtClean="0"/>
          </a:p>
          <a:p>
            <a:r>
              <a:rPr lang="es-MX" sz="2400" dirty="0" smtClean="0"/>
              <a:t>• </a:t>
            </a:r>
            <a:r>
              <a:rPr lang="es-MX" sz="2400" dirty="0"/>
              <a:t>Gestión de los datos y realización de minería de datos. </a:t>
            </a:r>
            <a:endParaRPr lang="es-MX" sz="2400" dirty="0" smtClean="0"/>
          </a:p>
          <a:p>
            <a:r>
              <a:rPr lang="es-MX" sz="2400" dirty="0" smtClean="0"/>
              <a:t>• </a:t>
            </a:r>
            <a:r>
              <a:rPr lang="es-MX" sz="2400" dirty="0"/>
              <a:t>Estandarización de la información. </a:t>
            </a:r>
            <a:endParaRPr lang="es-MX" sz="2400" dirty="0" smtClean="0"/>
          </a:p>
          <a:p>
            <a:r>
              <a:rPr lang="es-MX" sz="2400" dirty="0" smtClean="0"/>
              <a:t>• </a:t>
            </a:r>
            <a:r>
              <a:rPr lang="es-MX" sz="2400" dirty="0"/>
              <a:t>Desarrollo y gestión de registros clínicos. </a:t>
            </a:r>
            <a:endParaRPr lang="es-MX" sz="2400" dirty="0" smtClean="0"/>
          </a:p>
          <a:p>
            <a:r>
              <a:rPr lang="es-MX" sz="2400" dirty="0" smtClean="0"/>
              <a:t>• </a:t>
            </a:r>
            <a:r>
              <a:rPr lang="es-MX" sz="2400" dirty="0"/>
              <a:t>Tablero de mando integral institucional. </a:t>
            </a:r>
            <a:endParaRPr lang="es-MX" sz="2400" dirty="0" smtClean="0"/>
          </a:p>
          <a:p>
            <a:r>
              <a:rPr lang="es-MX" sz="2400" dirty="0" smtClean="0"/>
              <a:t>• </a:t>
            </a:r>
            <a:r>
              <a:rPr lang="es-MX" sz="2400" dirty="0"/>
              <a:t>Análisis de la información y toma de decisiones. </a:t>
            </a:r>
            <a:endParaRPr lang="es-MX" sz="2400" dirty="0" smtClean="0"/>
          </a:p>
        </p:txBody>
      </p:sp>
    </p:spTree>
    <p:extLst>
      <p:ext uri="{BB962C8B-B14F-4D97-AF65-F5344CB8AC3E}">
        <p14:creationId xmlns:p14="http://schemas.microsoft.com/office/powerpoint/2010/main" val="10427245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726141" y="731099"/>
            <a:ext cx="11120718" cy="1446550"/>
          </a:xfrm>
          <a:prstGeom prst="rect">
            <a:avLst/>
          </a:prstGeom>
        </p:spPr>
        <p:txBody>
          <a:bodyPr wrap="square">
            <a:spAutoFit/>
          </a:bodyPr>
          <a:lstStyle/>
          <a:p>
            <a:r>
              <a:rPr lang="es-MX" sz="2400" b="1" dirty="0">
                <a:solidFill>
                  <a:srgbClr val="FF0000"/>
                </a:solidFill>
              </a:rPr>
              <a:t>Intencionalidad del Grupo de Estándares de Gerencia de la Información (GI) </a:t>
            </a:r>
            <a:endParaRPr lang="es-MX" sz="2400" b="1" dirty="0" smtClean="0">
              <a:solidFill>
                <a:srgbClr val="FF0000"/>
              </a:solidFill>
            </a:endParaRPr>
          </a:p>
          <a:p>
            <a:endParaRPr lang="es-MX" sz="2400" dirty="0">
              <a:solidFill>
                <a:prstClr val="black"/>
              </a:solidFill>
            </a:endParaRPr>
          </a:p>
          <a:p>
            <a:r>
              <a:rPr lang="es-MX" sz="2000" dirty="0" smtClean="0">
                <a:solidFill>
                  <a:prstClr val="black"/>
                </a:solidFill>
              </a:rPr>
              <a:t>El </a:t>
            </a:r>
            <a:r>
              <a:rPr lang="es-MX" sz="2000" dirty="0">
                <a:solidFill>
                  <a:prstClr val="black"/>
                </a:solidFill>
              </a:rPr>
              <a:t>resultado que se espera cuando una institución obtiene el cumplimiento de este grupo de estándares es:</a:t>
            </a:r>
            <a:endParaRPr lang="es-CO" sz="2000" dirty="0">
              <a:solidFill>
                <a:prstClr val="black"/>
              </a:solidFill>
            </a:endParaRPr>
          </a:p>
        </p:txBody>
      </p:sp>
      <p:sp>
        <p:nvSpPr>
          <p:cNvPr id="5" name="Rectángulo 4"/>
          <p:cNvSpPr/>
          <p:nvPr/>
        </p:nvSpPr>
        <p:spPr>
          <a:xfrm>
            <a:off x="460375" y="2239935"/>
            <a:ext cx="11252013" cy="4401205"/>
          </a:xfrm>
          <a:prstGeom prst="rect">
            <a:avLst/>
          </a:prstGeom>
        </p:spPr>
        <p:txBody>
          <a:bodyPr wrap="square">
            <a:spAutoFit/>
          </a:bodyPr>
          <a:lstStyle/>
          <a:p>
            <a:r>
              <a:rPr lang="es-MX" sz="2000" dirty="0" smtClean="0">
                <a:solidFill>
                  <a:prstClr val="black"/>
                </a:solidFill>
              </a:rPr>
              <a:t>• Análisis </a:t>
            </a:r>
            <a:r>
              <a:rPr lang="es-MX" sz="2000" dirty="0">
                <a:solidFill>
                  <a:prstClr val="black"/>
                </a:solidFill>
              </a:rPr>
              <a:t>de la información y toma de decisiones.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Análisis de causas de las brechas observadas frente a lo esperado.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Uso seguro y confiable de la tecnología.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Soporte tecnológico, redes y licencias para el sistema de información.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Implementación basada en prioridades.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Almacenamiento, conservación y depuración de la información.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Uso de la información para la toma de decisiones.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Políticas de confidencialidad y respeto en la difusión de información.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Evaluación de la veracidad y transparencia de la información.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Análisis y evaluación de riesgos de la información.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Apoyo de la dirección al proceso de información.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Costos del sistema de información y proyecciones.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Controles de la información y selección de los mismos. </a:t>
            </a:r>
            <a:endParaRPr lang="es-MX" sz="2000" dirty="0" smtClean="0">
              <a:solidFill>
                <a:prstClr val="black"/>
              </a:solidFill>
            </a:endParaRPr>
          </a:p>
          <a:p>
            <a:r>
              <a:rPr lang="es-MX" sz="2000" dirty="0" smtClean="0">
                <a:solidFill>
                  <a:prstClr val="black"/>
                </a:solidFill>
              </a:rPr>
              <a:t>• </a:t>
            </a:r>
            <a:r>
              <a:rPr lang="es-MX" sz="2000" dirty="0">
                <a:solidFill>
                  <a:prstClr val="black"/>
                </a:solidFill>
              </a:rPr>
              <a:t>Sistemas de comunicación organizacionales y efectividad de los mismos.</a:t>
            </a:r>
            <a:endParaRPr lang="es-CO" sz="2000" dirty="0">
              <a:solidFill>
                <a:prstClr val="black"/>
              </a:solidFill>
            </a:endParaRPr>
          </a:p>
        </p:txBody>
      </p:sp>
    </p:spTree>
    <p:extLst>
      <p:ext uri="{BB962C8B-B14F-4D97-AF65-F5344CB8AC3E}">
        <p14:creationId xmlns:p14="http://schemas.microsoft.com/office/powerpoint/2010/main" val="34073538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45459" y="932808"/>
            <a:ext cx="11228294" cy="1815882"/>
          </a:xfrm>
          <a:prstGeom prst="rect">
            <a:avLst/>
          </a:prstGeom>
        </p:spPr>
        <p:txBody>
          <a:bodyPr wrap="square">
            <a:spAutoFit/>
          </a:bodyPr>
          <a:lstStyle/>
          <a:p>
            <a:r>
              <a:rPr lang="es-MX" sz="2800" b="1" dirty="0">
                <a:solidFill>
                  <a:srgbClr val="FF0000"/>
                </a:solidFill>
              </a:rPr>
              <a:t>Intencionalidad del Grupo de Estándares de Mejoramiento de la Calidad (MCC) </a:t>
            </a:r>
            <a:endParaRPr lang="es-MX" sz="2800" b="1" dirty="0" smtClean="0">
              <a:solidFill>
                <a:srgbClr val="FF0000"/>
              </a:solidFill>
            </a:endParaRPr>
          </a:p>
          <a:p>
            <a:r>
              <a:rPr lang="es-MX" sz="2800" dirty="0" smtClean="0"/>
              <a:t>El </a:t>
            </a:r>
            <a:r>
              <a:rPr lang="es-MX" sz="2800" dirty="0"/>
              <a:t>resultado que se espera cuando una institución obtiene el cumplimiento de este grupo de estándares es:</a:t>
            </a:r>
            <a:endParaRPr lang="es-CO" sz="2800" dirty="0"/>
          </a:p>
        </p:txBody>
      </p:sp>
      <p:sp>
        <p:nvSpPr>
          <p:cNvPr id="4" name="Rectángulo 3"/>
          <p:cNvSpPr/>
          <p:nvPr/>
        </p:nvSpPr>
        <p:spPr>
          <a:xfrm>
            <a:off x="1102659" y="3193264"/>
            <a:ext cx="9991165" cy="1938992"/>
          </a:xfrm>
          <a:prstGeom prst="rect">
            <a:avLst/>
          </a:prstGeom>
        </p:spPr>
        <p:txBody>
          <a:bodyPr wrap="square">
            <a:spAutoFit/>
          </a:bodyPr>
          <a:lstStyle/>
          <a:p>
            <a:r>
              <a:rPr lang="es-MX" sz="2000" dirty="0"/>
              <a:t>• Que la institución tenga un proceso de calidad que genere resultados centrados en el paciente, tanto en la dimensión técnica como en la interpersonal de la atención, superando la simple documentación de procesos. </a:t>
            </a:r>
            <a:endParaRPr lang="es-MX" sz="2000" dirty="0" smtClean="0"/>
          </a:p>
          <a:p>
            <a:r>
              <a:rPr lang="es-MX" sz="2000" dirty="0" smtClean="0"/>
              <a:t>• </a:t>
            </a:r>
            <a:r>
              <a:rPr lang="es-MX" sz="2000" dirty="0"/>
              <a:t>Que el proceso de calidad de la institución integre de manera sistémica a las diferentes áreas de la organización para que los procesos de calidad que se desarrollen sean efectivos y eficientes.</a:t>
            </a:r>
            <a:endParaRPr lang="es-CO" sz="2000" dirty="0"/>
          </a:p>
        </p:txBody>
      </p:sp>
    </p:spTree>
    <p:extLst>
      <p:ext uri="{BB962C8B-B14F-4D97-AF65-F5344CB8AC3E}">
        <p14:creationId xmlns:p14="http://schemas.microsoft.com/office/powerpoint/2010/main" val="3577040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817" t="21395" r="16444" b="22427"/>
          <a:stretch/>
        </p:blipFill>
        <p:spPr>
          <a:xfrm>
            <a:off x="708338" y="785611"/>
            <a:ext cx="10457645" cy="5409127"/>
          </a:xfrm>
          <a:prstGeom prst="rect">
            <a:avLst/>
          </a:prstGeom>
        </p:spPr>
      </p:pic>
    </p:spTree>
    <p:extLst>
      <p:ext uri="{BB962C8B-B14F-4D97-AF65-F5344CB8AC3E}">
        <p14:creationId xmlns:p14="http://schemas.microsoft.com/office/powerpoint/2010/main" val="994056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645459" y="932808"/>
            <a:ext cx="11228294" cy="1815882"/>
          </a:xfrm>
          <a:prstGeom prst="rect">
            <a:avLst/>
          </a:prstGeom>
        </p:spPr>
        <p:txBody>
          <a:bodyPr wrap="square">
            <a:spAutoFit/>
          </a:bodyPr>
          <a:lstStyle/>
          <a:p>
            <a:r>
              <a:rPr lang="es-MX" sz="2800" b="1" dirty="0">
                <a:solidFill>
                  <a:srgbClr val="FF0000"/>
                </a:solidFill>
              </a:rPr>
              <a:t>Intencionalidad del Grupo de Estándares de Mejoramiento de la Calidad (MCC) </a:t>
            </a:r>
            <a:endParaRPr lang="es-MX" sz="2800" b="1" dirty="0" smtClean="0">
              <a:solidFill>
                <a:srgbClr val="FF0000"/>
              </a:solidFill>
            </a:endParaRPr>
          </a:p>
          <a:p>
            <a:r>
              <a:rPr lang="es-MX" sz="2800" dirty="0" smtClean="0">
                <a:solidFill>
                  <a:prstClr val="black"/>
                </a:solidFill>
              </a:rPr>
              <a:t>El </a:t>
            </a:r>
            <a:r>
              <a:rPr lang="es-MX" sz="2800" dirty="0">
                <a:solidFill>
                  <a:prstClr val="black"/>
                </a:solidFill>
              </a:rPr>
              <a:t>resultado que se espera cuando una institución obtiene el cumplimiento de este grupo de estándares es:</a:t>
            </a:r>
            <a:endParaRPr lang="es-CO" sz="2800" dirty="0">
              <a:solidFill>
                <a:prstClr val="black"/>
              </a:solidFill>
            </a:endParaRPr>
          </a:p>
        </p:txBody>
      </p:sp>
      <p:sp>
        <p:nvSpPr>
          <p:cNvPr id="4" name="Rectángulo 3"/>
          <p:cNvSpPr/>
          <p:nvPr/>
        </p:nvSpPr>
        <p:spPr>
          <a:xfrm>
            <a:off x="645459" y="3193264"/>
            <a:ext cx="10999694" cy="3046988"/>
          </a:xfrm>
          <a:prstGeom prst="rect">
            <a:avLst/>
          </a:prstGeom>
        </p:spPr>
        <p:txBody>
          <a:bodyPr wrap="square">
            <a:spAutoFit/>
          </a:bodyPr>
          <a:lstStyle/>
          <a:p>
            <a:r>
              <a:rPr lang="es-MX" sz="2400" dirty="0" smtClean="0">
                <a:solidFill>
                  <a:prstClr val="black"/>
                </a:solidFill>
              </a:rPr>
              <a:t>•</a:t>
            </a:r>
            <a:r>
              <a:rPr lang="es-MX" sz="2400" dirty="0" smtClean="0"/>
              <a:t>Que </a:t>
            </a:r>
            <a:r>
              <a:rPr lang="es-MX" sz="2400" dirty="0"/>
              <a:t>los procesos de calidad estén íntimamente integrados en los procesos organizacionales y que el mejoramiento organizacional se transforme en cultura de calidad en la organización. </a:t>
            </a:r>
            <a:endParaRPr lang="es-MX" sz="2400" dirty="0" smtClean="0"/>
          </a:p>
          <a:p>
            <a:endParaRPr lang="es-MX" sz="2400" dirty="0" smtClean="0"/>
          </a:p>
          <a:p>
            <a:r>
              <a:rPr lang="es-MX" sz="2400" dirty="0" smtClean="0"/>
              <a:t>• </a:t>
            </a:r>
            <a:r>
              <a:rPr lang="es-MX" sz="2400" dirty="0"/>
              <a:t>Que los procesos de mejora de la calidad sean sostenibles en el tiempo. </a:t>
            </a:r>
            <a:endParaRPr lang="es-MX" sz="2400" dirty="0" smtClean="0"/>
          </a:p>
          <a:p>
            <a:endParaRPr lang="es-MX" sz="2400" dirty="0" smtClean="0"/>
          </a:p>
          <a:p>
            <a:r>
              <a:rPr lang="es-MX" sz="2400" dirty="0" smtClean="0"/>
              <a:t>• </a:t>
            </a:r>
            <a:r>
              <a:rPr lang="es-MX" sz="2400" dirty="0"/>
              <a:t>Que los procesos de mejora de la calidad general produzcan aprendizaje que sea útil tanto para la organización como para el sistema en general.</a:t>
            </a:r>
            <a:endParaRPr lang="es-CO" sz="2400" dirty="0">
              <a:solidFill>
                <a:prstClr val="black"/>
              </a:solidFill>
            </a:endParaRPr>
          </a:p>
        </p:txBody>
      </p:sp>
    </p:spTree>
    <p:extLst>
      <p:ext uri="{BB962C8B-B14F-4D97-AF65-F5344CB8AC3E}">
        <p14:creationId xmlns:p14="http://schemas.microsoft.com/office/powerpoint/2010/main" val="20812604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1035425" y="2106727"/>
            <a:ext cx="9816352" cy="2277547"/>
          </a:xfrm>
          <a:prstGeom prst="rect">
            <a:avLst/>
          </a:prstGeom>
          <a:noFill/>
        </p:spPr>
        <p:txBody>
          <a:bodyPr wrap="square" lIns="91440" tIns="45720" rIns="91440" bIns="45720">
            <a:spAutoFit/>
          </a:bodyPr>
          <a:lstStyle/>
          <a:p>
            <a:pPr algn="ctr"/>
            <a:r>
              <a:rPr lang="es-ES" sz="8800" b="1" cap="none" spc="0" dirty="0" smtClean="0">
                <a:ln w="22225">
                  <a:solidFill>
                    <a:schemeClr val="accent2"/>
                  </a:solidFill>
                  <a:prstDash val="solid"/>
                </a:ln>
                <a:solidFill>
                  <a:schemeClr val="accent2">
                    <a:lumMod val="40000"/>
                    <a:lumOff val="60000"/>
                  </a:schemeClr>
                </a:solidFill>
                <a:effectLst/>
              </a:rPr>
              <a:t>GRACIAS</a:t>
            </a:r>
          </a:p>
          <a:p>
            <a:pPr algn="ctr"/>
            <a:r>
              <a:rPr lang="es-ES" sz="5400" b="1" dirty="0" smtClean="0">
                <a:ln w="22225">
                  <a:solidFill>
                    <a:schemeClr val="accent2"/>
                  </a:solidFill>
                  <a:prstDash val="solid"/>
                </a:ln>
                <a:solidFill>
                  <a:schemeClr val="accent2">
                    <a:lumMod val="40000"/>
                    <a:lumOff val="60000"/>
                  </a:schemeClr>
                </a:solidFill>
              </a:rPr>
              <a:t>Mabis_mercado@yahoo.es</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0877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817" t="41852" r="16655" b="22803"/>
          <a:stretch/>
        </p:blipFill>
        <p:spPr>
          <a:xfrm>
            <a:off x="1262130" y="605305"/>
            <a:ext cx="10006505" cy="5311401"/>
          </a:xfrm>
          <a:prstGeom prst="rect">
            <a:avLst/>
          </a:prstGeom>
        </p:spPr>
      </p:pic>
    </p:spTree>
    <p:extLst>
      <p:ext uri="{BB962C8B-B14F-4D97-AF65-F5344CB8AC3E}">
        <p14:creationId xmlns:p14="http://schemas.microsoft.com/office/powerpoint/2010/main" val="584598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2"/>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2" name="Imagen 1"/>
          <p:cNvPicPr>
            <a:picLocks noChangeAspect="1"/>
          </p:cNvPicPr>
          <p:nvPr/>
        </p:nvPicPr>
        <p:blipFill rotWithShape="1">
          <a:blip r:embed="rId3"/>
          <a:srcRect l="37500" t="22146" r="16444" b="28252"/>
          <a:stretch/>
        </p:blipFill>
        <p:spPr>
          <a:xfrm>
            <a:off x="1043189" y="631065"/>
            <a:ext cx="10045521" cy="5653825"/>
          </a:xfrm>
          <a:prstGeom prst="rect">
            <a:avLst/>
          </a:prstGeom>
        </p:spPr>
      </p:pic>
    </p:spTree>
    <p:extLst>
      <p:ext uri="{BB962C8B-B14F-4D97-AF65-F5344CB8AC3E}">
        <p14:creationId xmlns:p14="http://schemas.microsoft.com/office/powerpoint/2010/main" val="2584217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5062</TotalTime>
  <Words>5056</Words>
  <Application>Microsoft Office PowerPoint</Application>
  <PresentationFormat>Panorámica</PresentationFormat>
  <Paragraphs>480</Paragraphs>
  <Slides>71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71</vt:i4>
      </vt:variant>
    </vt:vector>
  </HeadingPairs>
  <TitlesOfParts>
    <vt:vector size="75" baseType="lpstr">
      <vt:lpstr>Arial</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HENRRY MARTINEZ</dc:creator>
  <cp:lastModifiedBy>HENRRY MARTINEZ</cp:lastModifiedBy>
  <cp:revision>54</cp:revision>
  <dcterms:created xsi:type="dcterms:W3CDTF">2023-04-17T20:02:43Z</dcterms:created>
  <dcterms:modified xsi:type="dcterms:W3CDTF">2023-05-04T21:51:09Z</dcterms:modified>
</cp:coreProperties>
</file>