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69" r:id="rId4"/>
    <p:sldId id="270" r:id="rId5"/>
    <p:sldId id="268" r:id="rId6"/>
    <p:sldId id="272" r:id="rId7"/>
    <p:sldId id="271" r:id="rId8"/>
    <p:sldId id="258" r:id="rId9"/>
    <p:sldId id="266" r:id="rId10"/>
    <p:sldId id="260" r:id="rId11"/>
    <p:sldId id="261" r:id="rId12"/>
    <p:sldId id="262" r:id="rId13"/>
    <p:sldId id="273" r:id="rId14"/>
    <p:sldId id="275" r:id="rId15"/>
    <p:sldId id="274"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ECF5B51-E684-4C9D-9924-62F82CFE6D2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 xmlns:a16="http://schemas.microsoft.com/office/drawing/2014/main" id="{3DAC8CE4-35C2-499B-B8A8-EA2F9B38E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 xmlns:a16="http://schemas.microsoft.com/office/drawing/2014/main" id="{6F03DC76-0C58-4463-BE64-E37E74CA8763}"/>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5" name="Marcador de pie de página 4">
            <a:extLst>
              <a:ext uri="{FF2B5EF4-FFF2-40B4-BE49-F238E27FC236}">
                <a16:creationId xmlns="" xmlns:a16="http://schemas.microsoft.com/office/drawing/2014/main" id="{DD532543-0830-4A02-AF2C-D086AA5C192B}"/>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8486994C-747A-4943-A124-2951D9D340E7}"/>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793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A82D9CE-0B4E-4328-BFEC-BAD2C37CAE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F4CF82FB-4F24-4EE9-AFAE-12C8A4B5617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3C383AB1-36C6-484A-86CD-A77C575386DB}"/>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5" name="Marcador de pie de página 4">
            <a:extLst>
              <a:ext uri="{FF2B5EF4-FFF2-40B4-BE49-F238E27FC236}">
                <a16:creationId xmlns="" xmlns:a16="http://schemas.microsoft.com/office/drawing/2014/main" id="{B4201955-C009-44D6-9E84-61B59CA71C15}"/>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389D79F1-BE8A-4653-87EC-D3D7E4ACF09F}"/>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6843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B9F93B1A-9A93-4411-AD4D-9D9DF47DE4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6F38BDAF-8580-42A6-A110-47502472528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5CED1714-4E27-40D6-B7DE-6A468526A645}"/>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5" name="Marcador de pie de página 4">
            <a:extLst>
              <a:ext uri="{FF2B5EF4-FFF2-40B4-BE49-F238E27FC236}">
                <a16:creationId xmlns="" xmlns:a16="http://schemas.microsoft.com/office/drawing/2014/main" id="{176A6D8E-C82E-4AB9-9A1C-B69676D70D33}"/>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47580EF5-0389-4CE1-B207-4F42D8EA2134}"/>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8941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314EBF-E253-44E8-966F-1D656D3C7DD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32E8722D-D1F8-4755-BB2B-22C71E925A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444A9DB6-3C82-421A-B303-3D03A18267B4}"/>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5" name="Marcador de pie de página 4">
            <a:extLst>
              <a:ext uri="{FF2B5EF4-FFF2-40B4-BE49-F238E27FC236}">
                <a16:creationId xmlns="" xmlns:a16="http://schemas.microsoft.com/office/drawing/2014/main" id="{9912D5C8-87B4-4E97-B976-2CE1F03F0C63}"/>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64F3F017-B77B-4680-A2BC-4C0522DB6023}"/>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354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11ED95-A6B5-4B2A-B536-B78CBE33D2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37CA9B41-DFF7-409D-87CF-E721788CE7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6360023D-6316-403F-8255-DD12F996B03B}"/>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5" name="Marcador de pie de página 4">
            <a:extLst>
              <a:ext uri="{FF2B5EF4-FFF2-40B4-BE49-F238E27FC236}">
                <a16:creationId xmlns="" xmlns:a16="http://schemas.microsoft.com/office/drawing/2014/main" id="{0CA04EB9-B342-417B-A432-0C93296AFEEE}"/>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CA335902-04D5-4095-977E-4BBDEDDB1BF1}"/>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9107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2C0361B-E520-4A5F-AF4D-44A1AB1E32F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DEFC5C03-A3A2-4A55-9B4B-58F8659B977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9BF46CAF-1969-4A74-BAC5-26187D60EA2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D1F97A0B-EC43-4692-BE53-77FA36937C8B}"/>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6" name="Marcador de pie de página 5">
            <a:extLst>
              <a:ext uri="{FF2B5EF4-FFF2-40B4-BE49-F238E27FC236}">
                <a16:creationId xmlns="" xmlns:a16="http://schemas.microsoft.com/office/drawing/2014/main" id="{E89371D2-B5E7-4271-896E-A58D311A87ED}"/>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83966698-F96A-42FA-9DD7-FA29F1CBF20F}"/>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83886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2D6296C-3C11-403D-8DC8-B72FCC04DF5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32E63E1E-9E04-41D7-962E-C33AE75E1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B249D2EC-B2EB-40D2-B823-898633D3E1C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 xmlns:a16="http://schemas.microsoft.com/office/drawing/2014/main" id="{8DF45569-1C12-411C-A8D2-3710A6693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B17B7C18-D893-4F76-A75E-9BBC783A6F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 xmlns:a16="http://schemas.microsoft.com/office/drawing/2014/main" id="{E1AA0CE1-E017-4777-B622-8957D0AD547E}"/>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8" name="Marcador de pie de página 7">
            <a:extLst>
              <a:ext uri="{FF2B5EF4-FFF2-40B4-BE49-F238E27FC236}">
                <a16:creationId xmlns="" xmlns:a16="http://schemas.microsoft.com/office/drawing/2014/main" id="{CF95B529-FDE1-4B5A-BDED-BE36358E13A5}"/>
              </a:ext>
            </a:extLst>
          </p:cNvPr>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46D46B32-AF8B-4BD4-B1D6-F68381107D44}"/>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2479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00BE1FD-D70F-46BC-92C2-5FD064AF873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 xmlns:a16="http://schemas.microsoft.com/office/drawing/2014/main" id="{4FACF9EC-1910-491E-BD8A-974A4D56C808}"/>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4" name="Marcador de pie de página 3">
            <a:extLst>
              <a:ext uri="{FF2B5EF4-FFF2-40B4-BE49-F238E27FC236}">
                <a16:creationId xmlns="" xmlns:a16="http://schemas.microsoft.com/office/drawing/2014/main" id="{62A2C415-B2EB-4588-9AF3-82BE765BA395}"/>
              </a:ext>
            </a:extLst>
          </p:cNvPr>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13727059-1FA6-4FD5-9CCC-4E1ACC821B54}"/>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9793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691DC625-4EC5-4ED9-9580-98CA0F484053}"/>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3" name="Marcador de pie de página 2">
            <a:extLst>
              <a:ext uri="{FF2B5EF4-FFF2-40B4-BE49-F238E27FC236}">
                <a16:creationId xmlns="" xmlns:a16="http://schemas.microsoft.com/office/drawing/2014/main" id="{11D2F0DB-AD2E-4C07-8FEE-DF60EC1CA339}"/>
              </a:ext>
            </a:extLst>
          </p:cNvPr>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AD54A89C-A471-47AC-817F-68ABA7D9848E}"/>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218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B3F7012-60D7-498F-896A-B717B58EF6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27C06DFF-DB71-4F6B-A4BA-02AD3B5F62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 xmlns:a16="http://schemas.microsoft.com/office/drawing/2014/main" id="{4D28B32D-BB7A-4B92-B370-BD0B918A9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B15F24F2-D599-4E39-B7F2-642C05D5CCBB}"/>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6" name="Marcador de pie de página 5">
            <a:extLst>
              <a:ext uri="{FF2B5EF4-FFF2-40B4-BE49-F238E27FC236}">
                <a16:creationId xmlns="" xmlns:a16="http://schemas.microsoft.com/office/drawing/2014/main" id="{A466E075-54E6-40F3-9C21-54EBDA54CE81}"/>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C6753E5C-DB11-4E19-98C4-418C961DF7FC}"/>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542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E030765-D749-483F-A65B-21A03E7EA6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428C4AD8-99C6-483C-A99B-0BC750D6F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 xmlns:a16="http://schemas.microsoft.com/office/drawing/2014/main" id="{2A941EF0-1458-40E7-8300-9FFC2B6AE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5F4065E5-FAF4-40B7-8A6C-9F1A8B907B9F}"/>
              </a:ext>
            </a:extLst>
          </p:cNvPr>
          <p:cNvSpPr>
            <a:spLocks noGrp="1"/>
          </p:cNvSpPr>
          <p:nvPr>
            <p:ph type="dt" sz="half" idx="10"/>
          </p:nvPr>
        </p:nvSpPr>
        <p:spPr/>
        <p:txBody>
          <a:body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6" name="Marcador de pie de página 5">
            <a:extLst>
              <a:ext uri="{FF2B5EF4-FFF2-40B4-BE49-F238E27FC236}">
                <a16:creationId xmlns="" xmlns:a16="http://schemas.microsoft.com/office/drawing/2014/main" id="{A0A450D0-DA5E-483A-81CA-2179EB940586}"/>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3CDE51DE-3080-46B0-B005-C36D0FC5B433}"/>
              </a:ext>
            </a:extLst>
          </p:cNvPr>
          <p:cNvSpPr>
            <a:spLocks noGrp="1"/>
          </p:cNvSpPr>
          <p:nvPr>
            <p:ph type="sldNum" sz="quarter" idx="12"/>
          </p:nvPr>
        </p:nvSpPr>
        <p:spPr/>
        <p:txBody>
          <a:body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5417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0B3A725A-E00E-4C45-A461-24CE44E2E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282E0768-F7D5-4B84-A2DB-4198AA9B44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C65636F9-3F66-43AB-8A7F-71834A499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FB02F-6F8B-4930-BD0D-06A9738F4572}" type="datetimeFigureOut">
              <a:rPr lang="es-MX" smtClean="0">
                <a:solidFill>
                  <a:prstClr val="black">
                    <a:tint val="75000"/>
                  </a:prstClr>
                </a:solidFill>
              </a:rPr>
              <a:pPr/>
              <a:t>03/04/2023</a:t>
            </a:fld>
            <a:endParaRPr lang="es-MX">
              <a:solidFill>
                <a:prstClr val="black">
                  <a:tint val="75000"/>
                </a:prstClr>
              </a:solidFill>
            </a:endParaRPr>
          </a:p>
        </p:txBody>
      </p:sp>
      <p:sp>
        <p:nvSpPr>
          <p:cNvPr id="5" name="Marcador de pie de página 4">
            <a:extLst>
              <a:ext uri="{FF2B5EF4-FFF2-40B4-BE49-F238E27FC236}">
                <a16:creationId xmlns="" xmlns:a16="http://schemas.microsoft.com/office/drawing/2014/main" id="{79D96068-B635-470E-B7E4-DED560A27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C31C0409-7EBF-41C7-A9FF-14ADAFAE2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72EDA-3E12-4C10-B95C-AAD71724895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83389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RANGE!B10"/><Relationship Id="rId3" Type="http://schemas.openxmlformats.org/officeDocument/2006/relationships/hyperlink" Target="#RANGE!B3"/><Relationship Id="rId7" Type="http://schemas.openxmlformats.org/officeDocument/2006/relationships/hyperlink" Target="#RANGE!B8"/><Relationship Id="rId12" Type="http://schemas.openxmlformats.org/officeDocument/2006/relationships/hyperlink" Target="#RANGE!B16"/><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RANGE!B7"/><Relationship Id="rId11" Type="http://schemas.openxmlformats.org/officeDocument/2006/relationships/hyperlink" Target="#RANGE!B13"/><Relationship Id="rId5" Type="http://schemas.openxmlformats.org/officeDocument/2006/relationships/hyperlink" Target="#RANGE!B5"/><Relationship Id="rId10" Type="http://schemas.openxmlformats.org/officeDocument/2006/relationships/hyperlink" Target="#RANGE!B12"/><Relationship Id="rId4" Type="http://schemas.openxmlformats.org/officeDocument/2006/relationships/hyperlink" Target="#RANGE!B4"/><Relationship Id="rId9" Type="http://schemas.openxmlformats.org/officeDocument/2006/relationships/hyperlink" Target="#RANGE!B11"/></Relationships>
</file>

<file path=ppt/slides/_rels/slide15.xml.rels><?xml version="1.0" encoding="UTF-8" standalone="yes"?>
<Relationships xmlns="http://schemas.openxmlformats.org/package/2006/relationships"><Relationship Id="rId8" Type="http://schemas.openxmlformats.org/officeDocument/2006/relationships/hyperlink" Target="#RANGE!B11"/><Relationship Id="rId3" Type="http://schemas.openxmlformats.org/officeDocument/2006/relationships/hyperlink" Target="#RANGE!B4"/><Relationship Id="rId7" Type="http://schemas.openxmlformats.org/officeDocument/2006/relationships/hyperlink" Target="#RANGE!B10"/><Relationship Id="rId2" Type="http://schemas.openxmlformats.org/officeDocument/2006/relationships/hyperlink" Target="#RANGE!B3"/><Relationship Id="rId1" Type="http://schemas.openxmlformats.org/officeDocument/2006/relationships/slideLayout" Target="../slideLayouts/slideLayout2.xml"/><Relationship Id="rId6" Type="http://schemas.openxmlformats.org/officeDocument/2006/relationships/hyperlink" Target="#RANGE!B8"/><Relationship Id="rId11" Type="http://schemas.openxmlformats.org/officeDocument/2006/relationships/hyperlink" Target="#RANGE!B16"/><Relationship Id="rId5" Type="http://schemas.openxmlformats.org/officeDocument/2006/relationships/hyperlink" Target="#RANGE!B7"/><Relationship Id="rId10" Type="http://schemas.openxmlformats.org/officeDocument/2006/relationships/hyperlink" Target="#RANGE!B13"/><Relationship Id="rId4" Type="http://schemas.openxmlformats.org/officeDocument/2006/relationships/hyperlink" Target="#RANGE!B5"/><Relationship Id="rId9" Type="http://schemas.openxmlformats.org/officeDocument/2006/relationships/hyperlink" Target="#RANGE!B12"/></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7175B35E-F390-4326-9B43-09F7D23DD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8" y="0"/>
            <a:ext cx="12192000" cy="6858000"/>
          </a:xfrm>
          <a:prstGeom prst="rect">
            <a:avLst/>
          </a:prstGeom>
        </p:spPr>
      </p:pic>
      <p:pic>
        <p:nvPicPr>
          <p:cNvPr id="5" name="Imagen 4"/>
          <p:cNvPicPr>
            <a:picLocks noChangeAspect="1"/>
          </p:cNvPicPr>
          <p:nvPr/>
        </p:nvPicPr>
        <p:blipFill>
          <a:blip r:embed="rId3"/>
          <a:stretch>
            <a:fillRect/>
          </a:stretch>
        </p:blipFill>
        <p:spPr>
          <a:xfrm>
            <a:off x="0" y="664559"/>
            <a:ext cx="12192000" cy="6108878"/>
          </a:xfrm>
          <a:prstGeom prst="rect">
            <a:avLst/>
          </a:prstGeom>
        </p:spPr>
      </p:pic>
      <p:sp>
        <p:nvSpPr>
          <p:cNvPr id="6" name="Rectángulo redondeado 5"/>
          <p:cNvSpPr/>
          <p:nvPr/>
        </p:nvSpPr>
        <p:spPr>
          <a:xfrm>
            <a:off x="5230906" y="684727"/>
            <a:ext cx="6225988" cy="1839532"/>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4000" b="1" dirty="0" smtClean="0">
                <a:solidFill>
                  <a:srgbClr val="FF0000"/>
                </a:solidFill>
              </a:rPr>
              <a:t>ESTANDARES DE LA RESOLUCION 5095 DE 2018</a:t>
            </a:r>
            <a:endParaRPr lang="es-ES" sz="4000" b="1" dirty="0">
              <a:solidFill>
                <a:srgbClr val="FF0000"/>
              </a:solidFill>
            </a:endParaRPr>
          </a:p>
        </p:txBody>
      </p:sp>
      <p:sp>
        <p:nvSpPr>
          <p:cNvPr id="7" name="Rectángulo 6"/>
          <p:cNvSpPr/>
          <p:nvPr/>
        </p:nvSpPr>
        <p:spPr>
          <a:xfrm>
            <a:off x="5439580" y="5850107"/>
            <a:ext cx="6478073" cy="923330"/>
          </a:xfrm>
          <a:prstGeom prst="rect">
            <a:avLst/>
          </a:prstGeom>
        </p:spPr>
        <p:txBody>
          <a:bodyPr wrap="square">
            <a:spAutoFit/>
          </a:bodyPr>
          <a:lstStyle/>
          <a:p>
            <a:pPr algn="ctr"/>
            <a:r>
              <a:rPr lang="es-ES" b="1" dirty="0">
                <a:solidFill>
                  <a:prstClr val="white"/>
                </a:solidFill>
              </a:rPr>
              <a:t>AGENTE ESPECIAL INTERVENTOR: LARRY LAZA</a:t>
            </a:r>
          </a:p>
          <a:p>
            <a:pPr algn="ctr"/>
            <a:r>
              <a:rPr lang="es-ES" b="1" dirty="0">
                <a:solidFill>
                  <a:prstClr val="white"/>
                </a:solidFill>
              </a:rPr>
              <a:t>FACILITADOR: MABIS MERCADO RUA</a:t>
            </a:r>
          </a:p>
          <a:p>
            <a:pPr algn="ctr"/>
            <a:r>
              <a:rPr lang="es-ES" b="1" dirty="0">
                <a:solidFill>
                  <a:prstClr val="white"/>
                </a:solidFill>
              </a:rPr>
              <a:t>2023</a:t>
            </a:r>
          </a:p>
        </p:txBody>
      </p:sp>
    </p:spTree>
    <p:extLst>
      <p:ext uri="{BB962C8B-B14F-4D97-AF65-F5344CB8AC3E}">
        <p14:creationId xmlns:p14="http://schemas.microsoft.com/office/powerpoint/2010/main" val="2234732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824248" y="546969"/>
            <a:ext cx="10444766" cy="584775"/>
          </a:xfrm>
          <a:prstGeom prst="rect">
            <a:avLst/>
          </a:prstGeom>
        </p:spPr>
        <p:txBody>
          <a:bodyPr wrap="square">
            <a:spAutoFit/>
          </a:bodyPr>
          <a:lstStyle/>
          <a:p>
            <a:pPr algn="ctr"/>
            <a:r>
              <a:rPr lang="es-MX" sz="3200" b="1" dirty="0" smtClean="0">
                <a:solidFill>
                  <a:srgbClr val="00B050"/>
                </a:solidFill>
              </a:rPr>
              <a:t>HOJA RADAR/ DIMENSION ENFOQUE</a:t>
            </a:r>
            <a:endParaRPr lang="es-CO" sz="3200" b="1" dirty="0">
              <a:solidFill>
                <a:srgbClr val="00B05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3084470100"/>
              </p:ext>
            </p:extLst>
          </p:nvPr>
        </p:nvGraphicFramePr>
        <p:xfrm>
          <a:off x="155576" y="1284552"/>
          <a:ext cx="11873292" cy="5344508"/>
        </p:xfrm>
        <a:graphic>
          <a:graphicData uri="http://schemas.openxmlformats.org/drawingml/2006/table">
            <a:tbl>
              <a:tblPr/>
              <a:tblGrid>
                <a:gridCol w="2482390"/>
                <a:gridCol w="2248753"/>
                <a:gridCol w="1661416"/>
                <a:gridCol w="1791217"/>
                <a:gridCol w="1820421"/>
                <a:gridCol w="1869095"/>
              </a:tblGrid>
              <a:tr h="200224">
                <a:tc>
                  <a:txBody>
                    <a:bodyPr/>
                    <a:lstStyle/>
                    <a:p>
                      <a:pPr algn="ctr" fontAlgn="t"/>
                      <a:r>
                        <a:rPr lang="es-CO" sz="1200" b="1" i="0" u="none" strike="noStrike">
                          <a:solidFill>
                            <a:srgbClr val="000000"/>
                          </a:solidFill>
                          <a:effectLst/>
                          <a:latin typeface="Times New Roman" panose="02020603050405020304" pitchFamily="18" charset="0"/>
                        </a:rPr>
                        <a:t>VARIABLE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1</a:t>
                      </a:r>
                    </a:p>
                  </a:txBody>
                  <a:tcPr marL="0" marR="0" marT="0" marB="0">
                    <a:lnL w="12700" cap="flat" cmpd="sng" algn="ctr">
                      <a:solidFill>
                        <a:srgbClr val="000000"/>
                      </a:solidFill>
                      <a:prstDash val="solid"/>
                      <a:round/>
                      <a:headEnd type="none" w="med" len="med"/>
                      <a:tailEnd type="none" w="med" len="med"/>
                    </a:lnL>
                    <a:lnR w="6350" cap="flat" cmpd="sng" algn="ctr">
                      <a:solidFill>
                        <a:srgbClr val="00000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2</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3</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4</a:t>
                      </a:r>
                    </a:p>
                  </a:txBody>
                  <a:tcPr marL="0" marR="0" marT="0" marB="0">
                    <a:lnL w="6350" cap="flat" cmpd="sng" algn="ctr">
                      <a:solidFill>
                        <a:srgbClr val="00000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370691">
                <a:tc>
                  <a:txBody>
                    <a:bodyPr/>
                    <a:lstStyle/>
                    <a:p>
                      <a:pPr algn="l" fontAlgn="t"/>
                      <a:r>
                        <a:rPr lang="es-MX" sz="1200" b="1" i="0" u="none" strike="noStrike">
                          <a:solidFill>
                            <a:srgbClr val="000000"/>
                          </a:solidFill>
                          <a:effectLst/>
                          <a:latin typeface="Times New Roman" panose="02020603050405020304" pitchFamily="18" charset="0"/>
                        </a:rPr>
                        <a:t>Enfoque sistémico:</a:t>
                      </a:r>
                      <a:br>
                        <a:rPr lang="es-MX" sz="1200" b="1" i="0" u="none" strike="noStrike">
                          <a:solidFill>
                            <a:srgbClr val="000000"/>
                          </a:solidFill>
                          <a:effectLst/>
                          <a:latin typeface="Times New Roman" panose="02020603050405020304" pitchFamily="18" charset="0"/>
                        </a:rPr>
                      </a:br>
                      <a:r>
                        <a:rPr lang="es-MX" sz="1200" b="1" i="0" u="none" strike="noStrike">
                          <a:solidFill>
                            <a:srgbClr val="000000"/>
                          </a:solidFill>
                          <a:effectLst/>
                          <a:latin typeface="Times New Roman" panose="02020603050405020304" pitchFamily="18" charset="0"/>
                        </a:rPr>
                        <a:t/>
                      </a:r>
                      <a:br>
                        <a:rPr lang="es-MX" sz="1200" b="1"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Ejercicio de aplicación disciplinado que abarca todos los procesos y el contenido del estándar; que hace una visión de conjunto de la institución; que contempla un ciclo PHVA</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t"/>
                      <a:r>
                        <a:rPr lang="es-MX" sz="1200" b="0" i="0" u="none" strike="noStrike">
                          <a:solidFill>
                            <a:srgbClr val="000000"/>
                          </a:solidFill>
                          <a:effectLst/>
                          <a:latin typeface="Times New Roman" panose="02020603050405020304" pitchFamily="18" charset="0"/>
                        </a:rPr>
                        <a:t>El enfoque es esporádico, no está presente en todos los servicios o procesos, no es sistémico y no se relaciona con el direccionamiento estratégico.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9"/>
                      </a:solidFill>
                      <a:prstDash val="solid"/>
                      <a:round/>
                      <a:headEnd type="none" w="med" len="med"/>
                      <a:tailEnd type="none" w="med" len="med"/>
                    </a:lnB>
                    <a:solidFill>
                      <a:srgbClr val="DA9694"/>
                    </a:solidFill>
                  </a:tcPr>
                </a:tc>
                <a:tc>
                  <a:txBody>
                    <a:bodyPr/>
                    <a:lstStyle/>
                    <a:p>
                      <a:pPr algn="l" fontAlgn="t"/>
                      <a:r>
                        <a:rPr lang="es-MX" sz="1200" b="0" i="0" u="none" strike="noStrike">
                          <a:solidFill>
                            <a:srgbClr val="000000"/>
                          </a:solidFill>
                          <a:effectLst/>
                          <a:latin typeface="Times New Roman" panose="02020603050405020304" pitchFamily="18" charset="0"/>
                        </a:rPr>
                        <a:t>Comienzo de un enfoque sistémico para los propósitos básicos del estándar y empieza a estar presente en algunos servicios o procesos. El enfoque y los procesos a través de los cuales se despliega está documentado</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9"/>
                      </a:solidFill>
                      <a:prstDash val="solid"/>
                      <a:round/>
                      <a:headEnd type="none" w="med" len="med"/>
                      <a:tailEnd type="none" w="med" len="med"/>
                    </a:lnB>
                  </a:tcPr>
                </a:tc>
                <a:tc>
                  <a:txBody>
                    <a:bodyPr/>
                    <a:lstStyle/>
                    <a:p>
                      <a:pPr algn="l" fontAlgn="t"/>
                      <a:r>
                        <a:rPr lang="es-MX" sz="1200" b="0" i="0" u="none" strike="noStrike">
                          <a:solidFill>
                            <a:srgbClr val="000000"/>
                          </a:solidFill>
                          <a:effectLst/>
                          <a:latin typeface="Times New Roman" panose="02020603050405020304" pitchFamily="18" charset="0"/>
                        </a:rPr>
                        <a:t>El enfoque es sistémico, alcanzable para lograr los propósitos del estándar que se desea evaluar en procesos clave.</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9"/>
                      </a:solidFill>
                      <a:prstDash val="solid"/>
                      <a:round/>
                      <a:headEnd type="none" w="med" len="med"/>
                      <a:tailEnd type="none" w="med" len="med"/>
                    </a:lnB>
                  </a:tcPr>
                </a:tc>
                <a:tc>
                  <a:txBody>
                    <a:bodyPr/>
                    <a:lstStyle/>
                    <a:p>
                      <a:pPr algn="l" fontAlgn="t"/>
                      <a:r>
                        <a:rPr lang="es-MX" sz="1200" b="0" i="0" u="none" strike="noStrike">
                          <a:solidFill>
                            <a:srgbClr val="000000"/>
                          </a:solidFill>
                          <a:effectLst/>
                          <a:latin typeface="Times New Roman" panose="02020603050405020304" pitchFamily="18" charset="0"/>
                        </a:rPr>
                        <a:t>El enfoque es sistémico tiene buen grado de integración que responde a todos los propósitos del estándar en la mayoría de los procesos. Relacionado con el direccionamiento estratégico.</a:t>
                      </a:r>
                    </a:p>
                  </a:txBody>
                  <a:tcPr marL="0" marR="0" marT="0" marB="0">
                    <a:lnL w="6350" cap="flat" cmpd="sng" algn="ctr">
                      <a:solidFill>
                        <a:srgbClr val="00000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9"/>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El enfoque es explícito y se aplica de manera organizada en todos los procesos, responde a los distintos criterios del estándar y está relacionado con el direccionamiento estratégico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64895">
                <a:tc>
                  <a:txBody>
                    <a:bodyPr/>
                    <a:lstStyle/>
                    <a:p>
                      <a:pPr algn="l" fontAlgn="t"/>
                      <a:r>
                        <a:rPr lang="es-CO" sz="1200" b="1" i="0" u="none" strike="noStrike">
                          <a:solidFill>
                            <a:srgbClr val="000000"/>
                          </a:solidFill>
                          <a:effectLst/>
                          <a:latin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t"/>
                      <a:r>
                        <a:rPr lang="es-CO" sz="1200" b="1" i="0" u="none" strike="noStrike">
                          <a:solidFill>
                            <a:srgbClr val="000000"/>
                          </a:solidFill>
                          <a:effectLst/>
                          <a:latin typeface="Times New Roman" panose="02020603050405020304" pitchFamily="18" charset="0"/>
                        </a:rPr>
                        <a:t>1</a:t>
                      </a:r>
                    </a:p>
                  </a:txBody>
                  <a:tcPr marL="0" marR="0" marT="0" marB="0">
                    <a:lnL w="12700" cap="flat" cmpd="sng" algn="ctr">
                      <a:solidFill>
                        <a:srgbClr val="000000"/>
                      </a:solidFill>
                      <a:prstDash val="solid"/>
                      <a:round/>
                      <a:headEnd type="none" w="med" len="med"/>
                      <a:tailEnd type="none" w="med" len="med"/>
                    </a:lnL>
                    <a:lnR w="6350" cap="flat" cmpd="sng" algn="ctr">
                      <a:solidFill>
                        <a:srgbClr val="000009"/>
                      </a:solidFill>
                      <a:prstDash val="solid"/>
                      <a:round/>
                      <a:headEnd type="none" w="med" len="med"/>
                      <a:tailEnd type="none" w="med" len="med"/>
                    </a:lnR>
                    <a:lnT w="6350" cap="flat" cmpd="sng" algn="ctr">
                      <a:solidFill>
                        <a:srgbClr val="000009"/>
                      </a:solidFill>
                      <a:prstDash val="solid"/>
                      <a:round/>
                      <a:headEnd type="none" w="med" len="med"/>
                      <a:tailEnd type="none" w="med" len="med"/>
                    </a:lnT>
                    <a:lnB w="6350" cap="flat" cmpd="sng" algn="ctr">
                      <a:solidFill>
                        <a:srgbClr val="000009"/>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2</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6350" cap="flat" cmpd="sng" algn="ctr">
                      <a:solidFill>
                        <a:srgbClr val="000009"/>
                      </a:solidFill>
                      <a:prstDash val="solid"/>
                      <a:round/>
                      <a:headEnd type="none" w="med" len="med"/>
                      <a:tailEnd type="none" w="med" len="med"/>
                    </a:lnT>
                    <a:lnB w="6350" cap="flat" cmpd="sng" algn="ctr">
                      <a:solidFill>
                        <a:srgbClr val="000009"/>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3</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6350" cap="flat" cmpd="sng" algn="ctr">
                      <a:solidFill>
                        <a:srgbClr val="000009"/>
                      </a:solidFill>
                      <a:prstDash val="solid"/>
                      <a:round/>
                      <a:headEnd type="none" w="med" len="med"/>
                      <a:tailEnd type="none" w="med" len="med"/>
                    </a:lnT>
                    <a:lnB w="6350" cap="flat" cmpd="sng" algn="ctr">
                      <a:solidFill>
                        <a:srgbClr val="000009"/>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4</a:t>
                      </a:r>
                    </a:p>
                  </a:txBody>
                  <a:tcPr marL="0" marR="0" marT="0" marB="0">
                    <a:lnL w="6350" cap="flat" cmpd="sng" algn="ctr">
                      <a:solidFill>
                        <a:srgbClr val="00000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9"/>
                      </a:solidFill>
                      <a:prstDash val="solid"/>
                      <a:round/>
                      <a:headEnd type="none" w="med" len="med"/>
                      <a:tailEnd type="none" w="med" len="med"/>
                    </a:lnT>
                    <a:lnB w="6350" cap="flat" cmpd="sng" algn="ctr">
                      <a:solidFill>
                        <a:srgbClr val="000009"/>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267631">
                <a:tc>
                  <a:txBody>
                    <a:bodyPr/>
                    <a:lstStyle/>
                    <a:p>
                      <a:pPr algn="l" fontAlgn="t"/>
                      <a:r>
                        <a:rPr lang="es-MX" sz="1200" b="1" i="0" u="none" strike="noStrike">
                          <a:solidFill>
                            <a:srgbClr val="000000"/>
                          </a:solidFill>
                          <a:effectLst/>
                          <a:latin typeface="Times New Roman" panose="02020603050405020304" pitchFamily="18" charset="0"/>
                        </a:rPr>
                        <a:t>Enfoque proactivo:</a:t>
                      </a:r>
                      <a:br>
                        <a:rPr lang="es-MX" sz="1200" b="1"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Grado en que el enfoque es preventivo y se adelanta a la ocurrencia del problema de calidad, a partir de la gestión del riesgo</a:t>
                      </a:r>
                      <a:endParaRPr lang="es-MX" sz="1200" b="1" i="0" u="none" strike="noStrike">
                        <a:solidFill>
                          <a:srgbClr val="000000"/>
                        </a:solidFill>
                        <a:effectLst/>
                        <a:latin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l" fontAlgn="t"/>
                      <a:r>
                        <a:rPr lang="es-MX" sz="1200" b="0" i="0" u="none" strike="noStrike">
                          <a:solidFill>
                            <a:srgbClr val="000000"/>
                          </a:solidFill>
                          <a:effectLst/>
                          <a:latin typeface="Times New Roman" panose="02020603050405020304" pitchFamily="18" charset="0"/>
                        </a:rPr>
                        <a:t>Los enfoques son mayoritariamente reactivos, la información presentada es anecdótica y desarticulada, sin evidencia de la gestión del riesgo</a:t>
                      </a:r>
                    </a:p>
                  </a:txBody>
                  <a:tcPr marL="0" marR="0" marT="0" marB="0">
                    <a:lnL w="12700" cap="flat" cmpd="sng" algn="ctr">
                      <a:solidFill>
                        <a:srgbClr val="000000"/>
                      </a:solidFill>
                      <a:prstDash val="solid"/>
                      <a:round/>
                      <a:headEnd type="none" w="med" len="med"/>
                      <a:tailEnd type="none" w="med" len="med"/>
                    </a:lnL>
                    <a:lnR w="6350" cap="flat" cmpd="sng" algn="ctr">
                      <a:solidFill>
                        <a:srgbClr val="000009"/>
                      </a:solidFill>
                      <a:prstDash val="solid"/>
                      <a:round/>
                      <a:headEnd type="none" w="med" len="med"/>
                      <a:tailEnd type="none" w="med" len="med"/>
                    </a:lnR>
                    <a:lnT w="6350" cap="flat" cmpd="sng" algn="ctr">
                      <a:solidFill>
                        <a:srgbClr val="00000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a:solidFill>
                            <a:srgbClr val="000000"/>
                          </a:solidFill>
                          <a:effectLst/>
                          <a:latin typeface="Times New Roman" panose="02020603050405020304" pitchFamily="18" charset="0"/>
                        </a:rPr>
                        <a:t>Etapas iniciales de transición de la reacción a la prevención de problemas. Etapas iniciales de la gestión del riesgo.</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6350" cap="flat" cmpd="sng" algn="ctr">
                      <a:solidFill>
                        <a:srgbClr val="00000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a:solidFill>
                            <a:srgbClr val="000000"/>
                          </a:solidFill>
                          <a:effectLst/>
                          <a:latin typeface="Times New Roman" panose="02020603050405020304" pitchFamily="18" charset="0"/>
                        </a:rPr>
                        <a:t>Enfoque mayoritariamente preventivo hacia el manejo y control de los procesos aun cuando existen algunos en donde se actúa reactivamente. Se identifican herramientas de la gestión del riesgo.</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6350" cap="flat" cmpd="sng" algn="ctr">
                      <a:solidFill>
                        <a:srgbClr val="00000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200" b="0" i="0" u="none" strike="noStrike">
                          <a:solidFill>
                            <a:srgbClr val="000000"/>
                          </a:solidFill>
                          <a:effectLst/>
                          <a:latin typeface="Times New Roman" panose="02020603050405020304" pitchFamily="18" charset="0"/>
                        </a:rPr>
                        <a:t>El enfoque es mayoritariamente proactivo y preventivo en todos los procesos y se evidencian resultados parciales de la gestión del riesgo</a:t>
                      </a:r>
                    </a:p>
                  </a:txBody>
                  <a:tcPr marL="0" marR="0" marT="0" marB="0">
                    <a:lnL w="6350" cap="flat" cmpd="sng" algn="ctr">
                      <a:solidFill>
                        <a:srgbClr val="00000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9"/>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El enfoque es proactivo y preventivo en todos los procesos. Hay evidencia de la gestión del riesgo.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67955">
                <a:tc>
                  <a:txBody>
                    <a:bodyPr/>
                    <a:lstStyle/>
                    <a:p>
                      <a:pPr algn="l" fontAlgn="t"/>
                      <a:r>
                        <a:rPr lang="es-CO" sz="1200" b="1" i="0" u="none" strike="noStrike">
                          <a:solidFill>
                            <a:srgbClr val="000000"/>
                          </a:solidFill>
                          <a:effectLst/>
                          <a:latin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t"/>
                      <a:r>
                        <a:rPr lang="es-CO" sz="1200" b="1" i="0" u="none" strike="noStrike">
                          <a:solidFill>
                            <a:srgbClr val="000000"/>
                          </a:solidFill>
                          <a:effectLst/>
                          <a:latin typeface="Times New Roman" panose="02020603050405020304" pitchFamily="18"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401609">
                <a:tc>
                  <a:txBody>
                    <a:bodyPr/>
                    <a:lstStyle/>
                    <a:p>
                      <a:pPr algn="l" fontAlgn="t"/>
                      <a:r>
                        <a:rPr lang="es-MX" sz="1200" b="1" i="0" u="none" strike="noStrike">
                          <a:solidFill>
                            <a:srgbClr val="000000"/>
                          </a:solidFill>
                          <a:effectLst/>
                          <a:latin typeface="Times New Roman" panose="02020603050405020304" pitchFamily="18" charset="0"/>
                        </a:rPr>
                        <a:t>Enfoque evaluado y mejorado:</a:t>
                      </a:r>
                      <a:br>
                        <a:rPr lang="es-MX" sz="1200" b="1"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Forma en que se evalúa y mejora el enfoque y su asimilación.</a:t>
                      </a:r>
                      <a:endParaRPr lang="es-MX" sz="1200" b="1" i="0" u="none" strike="noStrike">
                        <a:solidFill>
                          <a:srgbClr val="000000"/>
                        </a:solidFill>
                        <a:effectLst/>
                        <a:latin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t"/>
                      <a:r>
                        <a:rPr lang="es-MX" sz="1200" b="0" i="0" u="none" strike="noStrike">
                          <a:solidFill>
                            <a:srgbClr val="000000"/>
                          </a:solidFill>
                          <a:effectLst/>
                          <a:latin typeface="Times New Roman" panose="02020603050405020304" pitchFamily="18" charset="0"/>
                        </a:rPr>
                        <a:t>La información presentada es anecdótica y desarticulada, no hay evidencias (hechos y datos)</a:t>
                      </a:r>
                    </a:p>
                  </a:txBody>
                  <a:tcPr marL="0" marR="0" marT="0" marB="0">
                    <a:lnL w="12700" cap="flat" cmpd="sng" algn="ctr">
                      <a:solidFill>
                        <a:srgbClr val="000000"/>
                      </a:solidFill>
                      <a:prstDash val="solid"/>
                      <a:round/>
                      <a:headEnd type="none" w="med" len="med"/>
                      <a:tailEnd type="none" w="med" len="med"/>
                    </a:lnL>
                    <a:lnR w="6350" cap="flat" cmpd="sng" algn="ctr">
                      <a:solidFill>
                        <a:srgbClr val="00000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s-MX" sz="1200" b="0" i="0" u="none" strike="noStrike">
                          <a:solidFill>
                            <a:srgbClr val="000000"/>
                          </a:solidFill>
                          <a:effectLst/>
                          <a:latin typeface="Times New Roman" panose="02020603050405020304" pitchFamily="18" charset="0"/>
                        </a:rPr>
                        <a:t>La evidencia de un proceso de evaluación y mejoramiento del enfoque es limitada. Esbozo de algunos hechos y datos, desarticulados.</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s-MX" sz="1200" b="0" i="0" u="none" strike="noStrike">
                          <a:solidFill>
                            <a:srgbClr val="000000"/>
                          </a:solidFill>
                          <a:effectLst/>
                          <a:latin typeface="Times New Roman" panose="02020603050405020304" pitchFamily="18" charset="0"/>
                        </a:rPr>
                        <a:t>El proceso de mejoramiento está basado en hechos y datos (acciones específicas realizadas y registradas) sobre procesos claves que abarcan la mayoría de productos y servicios</a:t>
                      </a:r>
                    </a:p>
                  </a:txBody>
                  <a:tcPr marL="0" marR="0" marT="0" marB="0">
                    <a:lnL w="6350" cap="flat" cmpd="sng" algn="ctr">
                      <a:solidFill>
                        <a:srgbClr val="000009"/>
                      </a:solidFill>
                      <a:prstDash val="solid"/>
                      <a:round/>
                      <a:headEnd type="none" w="med" len="med"/>
                      <a:tailEnd type="none" w="med" len="med"/>
                    </a:lnL>
                    <a:lnR w="6350" cap="flat" cmpd="sng" algn="ctr">
                      <a:solidFill>
                        <a:srgbClr val="00000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s-MX" sz="1200" b="0" i="0" u="none" strike="noStrike">
                          <a:solidFill>
                            <a:srgbClr val="000000"/>
                          </a:solidFill>
                          <a:effectLst/>
                          <a:latin typeface="Times New Roman" panose="02020603050405020304" pitchFamily="18" charset="0"/>
                        </a:rPr>
                        <a:t>Existe un proceso de mejoramiento basado en hechos y datos como herramienta básica de dirección.</a:t>
                      </a:r>
                    </a:p>
                  </a:txBody>
                  <a:tcPr marL="0" marR="0" marT="0" marB="0">
                    <a:lnL w="6350" cap="flat" cmpd="sng" algn="ctr">
                      <a:solidFill>
                        <a:srgbClr val="00000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t"/>
                      <a:r>
                        <a:rPr lang="es-MX" sz="1200" b="0" i="0" u="none" strike="noStrike" dirty="0">
                          <a:solidFill>
                            <a:srgbClr val="000000"/>
                          </a:solidFill>
                          <a:effectLst/>
                          <a:latin typeface="Times New Roman" panose="02020603050405020304" pitchFamily="18" charset="0"/>
                        </a:rPr>
                        <a:t>Existen ciclos sistemáticos de evaluación, la información recogida es consistente y válida, oportuna y se emplea para la evaluación y definir acciones de mejoramiento.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FF00"/>
                    </a:solidFill>
                  </a:tcPr>
                </a:tc>
              </a:tr>
            </a:tbl>
          </a:graphicData>
        </a:graphic>
      </p:graphicFrame>
    </p:spTree>
    <p:extLst>
      <p:ext uri="{BB962C8B-B14F-4D97-AF65-F5344CB8AC3E}">
        <p14:creationId xmlns:p14="http://schemas.microsoft.com/office/powerpoint/2010/main" val="277859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69" y="7937"/>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5" name="Rectángulo 4"/>
          <p:cNvSpPr/>
          <p:nvPr/>
        </p:nvSpPr>
        <p:spPr>
          <a:xfrm>
            <a:off x="824248" y="546969"/>
            <a:ext cx="10444766" cy="584775"/>
          </a:xfrm>
          <a:prstGeom prst="rect">
            <a:avLst/>
          </a:prstGeom>
        </p:spPr>
        <p:txBody>
          <a:bodyPr wrap="square">
            <a:spAutoFit/>
          </a:bodyPr>
          <a:lstStyle/>
          <a:p>
            <a:pPr algn="ctr"/>
            <a:r>
              <a:rPr lang="es-MX" sz="3200" b="1" dirty="0" smtClean="0">
                <a:solidFill>
                  <a:srgbClr val="00B050"/>
                </a:solidFill>
              </a:rPr>
              <a:t>HOJA RADAR/DIMENSION IMPLEMENTACION</a:t>
            </a:r>
            <a:endParaRPr lang="es-CO" sz="3200" b="1" dirty="0">
              <a:solidFill>
                <a:srgbClr val="00B05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142702034"/>
              </p:ext>
            </p:extLst>
          </p:nvPr>
        </p:nvGraphicFramePr>
        <p:xfrm>
          <a:off x="-837127" y="1193992"/>
          <a:ext cx="12659933" cy="5026504"/>
        </p:xfrm>
        <a:graphic>
          <a:graphicData uri="http://schemas.openxmlformats.org/drawingml/2006/table">
            <a:tbl>
              <a:tblPr/>
              <a:tblGrid>
                <a:gridCol w="2646858"/>
                <a:gridCol w="2397740"/>
                <a:gridCol w="1771489"/>
                <a:gridCol w="1909889"/>
                <a:gridCol w="1941028"/>
                <a:gridCol w="1992929"/>
              </a:tblGrid>
              <a:tr h="2599047">
                <a:tc>
                  <a:txBody>
                    <a:bodyPr/>
                    <a:lstStyle/>
                    <a:p>
                      <a:pPr algn="l" fontAlgn="t"/>
                      <a:r>
                        <a:rPr lang="es-MX" sz="1600" b="1" i="0" u="none" strike="noStrike">
                          <a:solidFill>
                            <a:srgbClr val="000000"/>
                          </a:solidFill>
                          <a:effectLst/>
                          <a:latin typeface="Times New Roman" panose="02020603050405020304" pitchFamily="18" charset="0"/>
                        </a:rPr>
                        <a:t>Despliegue en la institución:</a:t>
                      </a:r>
                      <a:br>
                        <a:rPr lang="es-MX" sz="1600" b="1" i="0" u="none" strike="noStrike">
                          <a:solidFill>
                            <a:srgbClr val="000000"/>
                          </a:solidFill>
                          <a:effectLst/>
                          <a:latin typeface="Times New Roman" panose="02020603050405020304" pitchFamily="18" charset="0"/>
                        </a:rPr>
                      </a:br>
                      <a:r>
                        <a:rPr lang="es-MX" sz="1600" b="0" i="0" u="none" strike="noStrike">
                          <a:solidFill>
                            <a:srgbClr val="000000"/>
                          </a:solidFill>
                          <a:effectLst/>
                          <a:latin typeface="Times New Roman" panose="02020603050405020304" pitchFamily="18" charset="0"/>
                        </a:rPr>
                        <a:t>Grado en que se ha</a:t>
                      </a:r>
                      <a:br>
                        <a:rPr lang="es-MX" sz="1600" b="0" i="0" u="none" strike="noStrike">
                          <a:solidFill>
                            <a:srgbClr val="000000"/>
                          </a:solidFill>
                          <a:effectLst/>
                          <a:latin typeface="Times New Roman" panose="02020603050405020304" pitchFamily="18" charset="0"/>
                        </a:rPr>
                      </a:br>
                      <a:r>
                        <a:rPr lang="es-MX" sz="1600" b="0" i="0" u="none" strike="noStrike">
                          <a:solidFill>
                            <a:srgbClr val="000000"/>
                          </a:solidFill>
                          <a:effectLst/>
                          <a:latin typeface="Times New Roman" panose="02020603050405020304" pitchFamily="18" charset="0"/>
                        </a:rPr>
                        <a:t>implementado el enfoque y es consistente en los</a:t>
                      </a:r>
                      <a:br>
                        <a:rPr lang="es-MX" sz="1600" b="0" i="0" u="none" strike="noStrike">
                          <a:solidFill>
                            <a:srgbClr val="000000"/>
                          </a:solidFill>
                          <a:effectLst/>
                          <a:latin typeface="Times New Roman" panose="02020603050405020304" pitchFamily="18" charset="0"/>
                        </a:rPr>
                      </a:br>
                      <a:r>
                        <a:rPr lang="es-MX" sz="1600" b="0" i="0" u="none" strike="noStrike">
                          <a:solidFill>
                            <a:srgbClr val="000000"/>
                          </a:solidFill>
                          <a:effectLst/>
                          <a:latin typeface="Times New Roman" panose="02020603050405020304" pitchFamily="18" charset="0"/>
                        </a:rPr>
                        <a:t>distintos servicios o procesos de la organización</a:t>
                      </a:r>
                      <a:endParaRPr lang="es-MX" sz="16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es-MX" sz="1600" b="0" i="0" u="none" strike="noStrike">
                          <a:solidFill>
                            <a:srgbClr val="000000"/>
                          </a:solidFill>
                          <a:effectLst/>
                          <a:latin typeface="Times New Roman" panose="02020603050405020304" pitchFamily="18" charset="0"/>
                        </a:rPr>
                        <a:t>El enfoque se ha implementado en algunos servicios o procesos pero se refleja su debilidad.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a:solidFill>
                            <a:srgbClr val="000000"/>
                          </a:solidFill>
                          <a:effectLst/>
                          <a:latin typeface="Times New Roman" panose="02020603050405020304" pitchFamily="18" charset="0"/>
                        </a:rPr>
                        <a:t>La implementación del enfoque se da en algunos servicios o procesos operativos principales y existen brechas muy significativas en procesos importantes.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a:solidFill>
                            <a:srgbClr val="000000"/>
                          </a:solidFill>
                          <a:effectLst/>
                          <a:latin typeface="Times New Roman" panose="02020603050405020304" pitchFamily="18" charset="0"/>
                        </a:rPr>
                        <a:t>La implementación está más avanzada en servicios o procesos claves y no existen grandes brechas con respecto a otros servicios o procesos.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a:solidFill>
                            <a:srgbClr val="000000"/>
                          </a:solidFill>
                          <a:effectLst/>
                          <a:latin typeface="Times New Roman" panose="02020603050405020304" pitchFamily="18" charset="0"/>
                        </a:rPr>
                        <a:t>Existe un enfoque bien desplegado en todos los servicios o procesos, con brechas no significativas en aquellos de soporte.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a:solidFill>
                            <a:srgbClr val="000000"/>
                          </a:solidFill>
                          <a:effectLst/>
                          <a:latin typeface="Times New Roman" panose="02020603050405020304" pitchFamily="18" charset="0"/>
                        </a:rPr>
                        <a:t>La implementación del enfoque se amplía continuamente para cubrir nuevos servicios o procesos en forma integral y responde al enfoque definido en todos los servicios o procesos claves.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405975">
                <a:tc>
                  <a:txBody>
                    <a:bodyPr/>
                    <a:lstStyle/>
                    <a:p>
                      <a:pPr algn="l" fontAlgn="t"/>
                      <a:r>
                        <a:rPr lang="es-CO" sz="1600" b="1" i="0" u="none" strike="noStrike">
                          <a:solidFill>
                            <a:srgbClr val="000000"/>
                          </a:solidFill>
                          <a:effectLst/>
                          <a:latin typeface="Times New Roman" panose="02020603050405020304" pitchFamily="18"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t"/>
                      <a:r>
                        <a:rPr lang="es-CO" sz="1600" b="1" i="0" u="none" strike="noStrike">
                          <a:solidFill>
                            <a:srgbClr val="000000"/>
                          </a:solidFill>
                          <a:effectLst/>
                          <a:latin typeface="Times New Roman" panose="02020603050405020304" pitchFamily="18"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1" i="0" u="none" strike="noStrike">
                          <a:solidFill>
                            <a:srgbClr val="000000"/>
                          </a:solidFill>
                          <a:effectLst/>
                          <a:latin typeface="Times New Roman" panose="02020603050405020304" pitchFamily="18"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1" i="0" u="none" strike="noStrike">
                          <a:solidFill>
                            <a:srgbClr val="000000"/>
                          </a:solidFill>
                          <a:effectLst/>
                          <a:latin typeface="Times New Roman" panose="02020603050405020304" pitchFamily="18"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1" i="0" u="none" strike="noStrike">
                          <a:solidFill>
                            <a:srgbClr val="000000"/>
                          </a:solidFill>
                          <a:effectLst/>
                          <a:latin typeface="Times New Roman" panose="02020603050405020304" pitchFamily="18"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1" i="0" u="none" strike="noStrike">
                          <a:solidFill>
                            <a:srgbClr val="000000"/>
                          </a:solidFill>
                          <a:effectLst/>
                          <a:latin typeface="Times New Roman" panose="02020603050405020304" pitchFamily="18"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021482">
                <a:tc>
                  <a:txBody>
                    <a:bodyPr/>
                    <a:lstStyle/>
                    <a:p>
                      <a:pPr algn="l" fontAlgn="t"/>
                      <a:r>
                        <a:rPr lang="es-MX" sz="1600" b="1" i="0" u="none" strike="noStrike">
                          <a:solidFill>
                            <a:srgbClr val="000000"/>
                          </a:solidFill>
                          <a:effectLst/>
                          <a:latin typeface="Times New Roman" panose="02020603050405020304" pitchFamily="18" charset="0"/>
                        </a:rPr>
                        <a:t>Apropiación por el cliente interno y/o externo:</a:t>
                      </a:r>
                      <a:br>
                        <a:rPr lang="es-MX" sz="1600" b="1" i="0" u="none" strike="noStrike">
                          <a:solidFill>
                            <a:srgbClr val="000000"/>
                          </a:solidFill>
                          <a:effectLst/>
                          <a:latin typeface="Times New Roman" panose="02020603050405020304" pitchFamily="18" charset="0"/>
                        </a:rPr>
                      </a:br>
                      <a:r>
                        <a:rPr lang="es-MX" sz="1600" b="0" i="0" u="none" strike="noStrike">
                          <a:solidFill>
                            <a:srgbClr val="000000"/>
                          </a:solidFill>
                          <a:effectLst/>
                          <a:latin typeface="Times New Roman" panose="02020603050405020304" pitchFamily="18" charset="0"/>
                        </a:rPr>
                        <a:t>Grado en que el cliente del despliegue (cliente interno y/o externo) entiende y aplica el enfoque, según la naturaleza y propósitos del estándar.</a:t>
                      </a:r>
                      <a:endParaRPr lang="es-MX" sz="16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t"/>
                      <a:r>
                        <a:rPr lang="es-MX" sz="1600" b="0" i="0" u="none" strike="noStrike">
                          <a:solidFill>
                            <a:srgbClr val="000000"/>
                          </a:solidFill>
                          <a:effectLst/>
                          <a:latin typeface="Times New Roman" panose="02020603050405020304" pitchFamily="18" charset="0"/>
                        </a:rPr>
                        <a:t>El enfoque no lo apropian los clientes.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a:solidFill>
                            <a:srgbClr val="000000"/>
                          </a:solidFill>
                          <a:effectLst/>
                          <a:latin typeface="Times New Roman" panose="02020603050405020304" pitchFamily="18" charset="0"/>
                        </a:rPr>
                        <a:t>Hay evidencias de apropiación en unos pocos clientes internos o externos, pero este no es consistente.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a:solidFill>
                            <a:srgbClr val="000000"/>
                          </a:solidFill>
                          <a:effectLst/>
                          <a:latin typeface="Times New Roman" panose="02020603050405020304" pitchFamily="18" charset="0"/>
                        </a:rPr>
                        <a:t>Hay evidencias de apropiación parcial del enfoque en los principales clientes con un grado mínimo de consistencia.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a:solidFill>
                            <a:srgbClr val="000000"/>
                          </a:solidFill>
                          <a:effectLst/>
                          <a:latin typeface="Times New Roman" panose="02020603050405020304" pitchFamily="18" charset="0"/>
                        </a:rPr>
                        <a:t>El enfoque lo apropian la mayoría de los usuarios y es</a:t>
                      </a:r>
                      <a:br>
                        <a:rPr lang="es-MX" sz="1600" b="0" i="0" u="none" strike="noStrike">
                          <a:solidFill>
                            <a:srgbClr val="000000"/>
                          </a:solidFill>
                          <a:effectLst/>
                          <a:latin typeface="Times New Roman" panose="02020603050405020304" pitchFamily="18" charset="0"/>
                        </a:rPr>
                      </a:br>
                      <a:r>
                        <a:rPr lang="es-MX" sz="1600" b="0" i="0" u="none" strike="noStrike">
                          <a:solidFill>
                            <a:srgbClr val="000000"/>
                          </a:solidFill>
                          <a:effectLst/>
                          <a:latin typeface="Times New Roman" panose="02020603050405020304" pitchFamily="18" charset="0"/>
                        </a:rPr>
                        <a:t>medianamente consistente.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MX" sz="1600" b="0" i="0" u="none" strike="noStrike" dirty="0">
                          <a:solidFill>
                            <a:srgbClr val="000000"/>
                          </a:solidFill>
                          <a:effectLst/>
                          <a:latin typeface="Times New Roman" panose="02020603050405020304" pitchFamily="18" charset="0"/>
                        </a:rPr>
                        <a:t>El enfoque está apropiado en la totalidad de los usuarios y es totalmente consistente.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2319465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6" name="Rectángulo 5"/>
          <p:cNvSpPr/>
          <p:nvPr/>
        </p:nvSpPr>
        <p:spPr>
          <a:xfrm>
            <a:off x="824248" y="546969"/>
            <a:ext cx="10444766" cy="584775"/>
          </a:xfrm>
          <a:prstGeom prst="rect">
            <a:avLst/>
          </a:prstGeom>
        </p:spPr>
        <p:txBody>
          <a:bodyPr wrap="square">
            <a:spAutoFit/>
          </a:bodyPr>
          <a:lstStyle/>
          <a:p>
            <a:pPr algn="ctr"/>
            <a:r>
              <a:rPr lang="es-MX" sz="3200" b="1" dirty="0" smtClean="0">
                <a:solidFill>
                  <a:srgbClr val="00B050"/>
                </a:solidFill>
              </a:rPr>
              <a:t>HOJA RADAR/DIMENSION RESULTADOS</a:t>
            </a:r>
            <a:endParaRPr lang="es-CO" sz="3200" b="1" dirty="0">
              <a:solidFill>
                <a:srgbClr val="00B05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880863730"/>
              </p:ext>
            </p:extLst>
          </p:nvPr>
        </p:nvGraphicFramePr>
        <p:xfrm>
          <a:off x="309092" y="1284552"/>
          <a:ext cx="11642501" cy="5297697"/>
        </p:xfrm>
        <a:graphic>
          <a:graphicData uri="http://schemas.openxmlformats.org/drawingml/2006/table">
            <a:tbl>
              <a:tblPr/>
              <a:tblGrid>
                <a:gridCol w="2434138"/>
                <a:gridCol w="2205043"/>
                <a:gridCol w="1629123"/>
                <a:gridCol w="1756399"/>
                <a:gridCol w="1785035"/>
                <a:gridCol w="1832763"/>
              </a:tblGrid>
              <a:tr h="1484742">
                <a:tc>
                  <a:txBody>
                    <a:bodyPr/>
                    <a:lstStyle/>
                    <a:p>
                      <a:pPr algn="ctr" fontAlgn="t"/>
                      <a:r>
                        <a:rPr lang="es-MX" sz="1200" b="1" i="0" u="none" strike="noStrike">
                          <a:solidFill>
                            <a:srgbClr val="000000"/>
                          </a:solidFill>
                          <a:effectLst/>
                          <a:latin typeface="Times New Roman" panose="02020603050405020304" pitchFamily="18" charset="0"/>
                        </a:rPr>
                        <a:t>Pertinencia:</a:t>
                      </a:r>
                      <a:br>
                        <a:rPr lang="es-MX" sz="1200" b="1" i="0" u="none" strike="noStrike">
                          <a:solidFill>
                            <a:srgbClr val="000000"/>
                          </a:solidFill>
                          <a:effectLst/>
                          <a:latin typeface="Times New Roman" panose="02020603050405020304" pitchFamily="18" charset="0"/>
                        </a:rPr>
                      </a:br>
                      <a:r>
                        <a:rPr lang="es-MX" sz="1200" b="1" i="0" u="none" strike="noStrike">
                          <a:solidFill>
                            <a:srgbClr val="000000"/>
                          </a:solidFill>
                          <a:effectLst/>
                          <a:latin typeface="Times New Roman" panose="02020603050405020304" pitchFamily="18" charset="0"/>
                        </a:rPr>
                        <a:t/>
                      </a:r>
                      <a:br>
                        <a:rPr lang="es-MX" sz="1200" b="1"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Grado en que los resultados referidos (hechos, datos e indicadores) se relacionan los criterios y requisitos del estándar evaluado</a:t>
                      </a:r>
                      <a:endParaRPr lang="es-MX" sz="1200" b="1" i="0" u="none" strike="noStrike">
                        <a:solidFill>
                          <a:srgbClr val="000000"/>
                        </a:solidFill>
                        <a:effectLst/>
                        <a:latin typeface="Times New Roman" panose="02020603050405020304" pitchFamily="18" charset="0"/>
                      </a:endParaRP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CC"/>
                    </a:solidFill>
                  </a:tcPr>
                </a:tc>
                <a:tc>
                  <a:txBody>
                    <a:bodyPr/>
                    <a:lstStyle/>
                    <a:p>
                      <a:pPr algn="ctr" fontAlgn="t"/>
                      <a:r>
                        <a:rPr lang="es-MX" sz="1200" b="0" i="0" u="none" strike="noStrike">
                          <a:solidFill>
                            <a:srgbClr val="000000"/>
                          </a:solidFill>
                          <a:effectLst/>
                          <a:latin typeface="Times New Roman" panose="02020603050405020304" pitchFamily="18" charset="0"/>
                        </a:rPr>
                        <a:t>Los datos presentados no responden a los factores, productos o servicios claves del estándar.</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Los datos presentados son parciales y se refieren a unos pocos factores, productos o servicios claves solicitados en el estándar.</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Los datos presentados se refieren al desempeño de algunos servicios o procesos claves, factores, productos y/o servicios solicitados.</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La mayoría de los resultados referidos se relacionan con el servicio o proceso, factores, productos y/o servicios solicitados en el estándar, alcanzando los objetivos y metas propuestas.</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Todos los resultados se relacionan con el servicio o proceso o el punto del estándar a evaluar y alcanzan los objetivos y metas propuestas</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FF00"/>
                    </a:solidFill>
                  </a:tcPr>
                </a:tc>
              </a:tr>
              <a:tr h="259758">
                <a:tc>
                  <a:txBody>
                    <a:bodyPr/>
                    <a:lstStyle/>
                    <a:p>
                      <a:pPr algn="ctr" fontAlgn="t"/>
                      <a:r>
                        <a:rPr lang="es-CO" sz="1200" b="1" i="0" u="none" strike="noStrike">
                          <a:solidFill>
                            <a:srgbClr val="000000"/>
                          </a:solidFill>
                          <a:effectLst/>
                          <a:latin typeface="Times New Roman" panose="02020603050405020304" pitchFamily="18"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t"/>
                      <a:r>
                        <a:rPr lang="es-CO" sz="1200" b="1" i="0" u="none" strike="noStrike">
                          <a:solidFill>
                            <a:srgbClr val="000000"/>
                          </a:solidFill>
                          <a:effectLst/>
                          <a:latin typeface="Times New Roman" panose="02020603050405020304" pitchFamily="18"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1113556">
                <a:tc>
                  <a:txBody>
                    <a:bodyPr/>
                    <a:lstStyle/>
                    <a:p>
                      <a:pPr algn="ctr" fontAlgn="t"/>
                      <a:r>
                        <a:rPr lang="es-MX" sz="1200" b="1" i="0" u="none" strike="noStrike">
                          <a:solidFill>
                            <a:srgbClr val="000000"/>
                          </a:solidFill>
                          <a:effectLst/>
                          <a:latin typeface="Times New Roman" panose="02020603050405020304" pitchFamily="18" charset="0"/>
                        </a:rPr>
                        <a:t>Consistencia:</a:t>
                      </a:r>
                      <a:br>
                        <a:rPr lang="es-MX" sz="1200" b="1" i="0" u="none" strike="noStrike">
                          <a:solidFill>
                            <a:srgbClr val="000000"/>
                          </a:solidFill>
                          <a:effectLst/>
                          <a:latin typeface="Times New Roman" panose="02020603050405020304" pitchFamily="18" charset="0"/>
                        </a:rPr>
                      </a:br>
                      <a:r>
                        <a:rPr lang="es-MX" sz="1200" b="1" i="0" u="none" strike="noStrike">
                          <a:solidFill>
                            <a:srgbClr val="000000"/>
                          </a:solidFill>
                          <a:effectLst/>
                          <a:latin typeface="Times New Roman" panose="02020603050405020304" pitchFamily="18" charset="0"/>
                        </a:rPr>
                        <a:t/>
                      </a:r>
                      <a:br>
                        <a:rPr lang="es-MX" sz="1200" b="1"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Relación de los resultados como producto de la implementación del enfoque.</a:t>
                      </a:r>
                      <a:endParaRPr lang="es-MX" sz="1200" b="1" i="0" u="none" strike="noStrike">
                        <a:solidFill>
                          <a:srgbClr val="000000"/>
                        </a:solidFill>
                        <a:effectLst/>
                        <a:latin typeface="Times New Roman" panose="02020603050405020304" pitchFamily="18"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s-MX" sz="1200" b="0" i="0" u="none" strike="noStrike">
                          <a:solidFill>
                            <a:srgbClr val="000000"/>
                          </a:solidFill>
                          <a:effectLst/>
                          <a:latin typeface="Times New Roman" panose="02020603050405020304" pitchFamily="18" charset="0"/>
                        </a:rPr>
                        <a:t>Solo existen ejemplos anecdóticos de aspectos poco relevantes y no hay evidencia de que sean resultado de la implementación</a:t>
                      </a:r>
                      <a:br>
                        <a:rPr lang="es-MX" sz="1200" b="0"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del enfoque.</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Se comienzan a obtener resultados todavía incipientes de la aplicación del enfoque.</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Existe evidencia que algunos logros son causados por el enfoque implementado y por las acciones de mejoramiento.</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La mayoría de los resultados responden a la implementación del enfoque y a las acciones de mejoramiento.</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Todos los resultados son causados por la implementación de</a:t>
                      </a:r>
                      <a:br>
                        <a:rPr lang="es-MX" sz="1200" b="0"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enfoques y las acciones sistemáticas de mejoramiento.</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12529">
                <a:tc>
                  <a:txBody>
                    <a:bodyPr/>
                    <a:lstStyle/>
                    <a:p>
                      <a:pPr algn="ctr" fontAlgn="t"/>
                      <a:r>
                        <a:rPr lang="es-CO" sz="1200" b="1" i="0" u="none" strike="noStrike">
                          <a:solidFill>
                            <a:srgbClr val="000000"/>
                          </a:solidFill>
                          <a:effectLst/>
                          <a:latin typeface="Times New Roman" panose="02020603050405020304" pitchFamily="18"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es-CO" sz="1200" b="1" i="0" u="none" strike="noStrike">
                          <a:solidFill>
                            <a:srgbClr val="000000"/>
                          </a:solidFill>
                          <a:effectLst/>
                          <a:latin typeface="Times New Roman" panose="02020603050405020304" pitchFamily="18"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200" b="1" i="0" u="none" strike="noStrike">
                          <a:solidFill>
                            <a:srgbClr val="000000"/>
                          </a:solidFill>
                          <a:effectLst/>
                          <a:latin typeface="Times New Roman" panose="02020603050405020304" pitchFamily="18"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227112">
                <a:tc>
                  <a:txBody>
                    <a:bodyPr/>
                    <a:lstStyle/>
                    <a:p>
                      <a:pPr algn="ctr" fontAlgn="t"/>
                      <a:r>
                        <a:rPr lang="es-MX" sz="1200" b="1" i="0" u="none" strike="noStrike">
                          <a:solidFill>
                            <a:srgbClr val="000000"/>
                          </a:solidFill>
                          <a:effectLst/>
                          <a:latin typeface="Times New Roman" panose="02020603050405020304" pitchFamily="18" charset="0"/>
                        </a:rPr>
                        <a:t>Avance de la medición:</a:t>
                      </a:r>
                      <a:br>
                        <a:rPr lang="es-MX" sz="1200" b="1" i="0" u="none" strike="noStrike">
                          <a:solidFill>
                            <a:srgbClr val="000000"/>
                          </a:solidFill>
                          <a:effectLst/>
                          <a:latin typeface="Times New Roman" panose="02020603050405020304" pitchFamily="18" charset="0"/>
                        </a:rPr>
                      </a:br>
                      <a:r>
                        <a:rPr lang="es-MX" sz="1200" b="1" i="0" u="none" strike="noStrike">
                          <a:solidFill>
                            <a:srgbClr val="000000"/>
                          </a:solidFill>
                          <a:effectLst/>
                          <a:latin typeface="Times New Roman" panose="02020603050405020304" pitchFamily="18" charset="0"/>
                        </a:rPr>
                        <a:t/>
                      </a:r>
                      <a:br>
                        <a:rPr lang="es-MX" sz="1200" b="1"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Grado en que la medición responde a una práctica sistémica de la organización en un período de tiempo que le permita su consolidación y existen indicadores definidos para la medición del estándar evaluado, calidad y pertinencia de los mismos.</a:t>
                      </a:r>
                      <a:endParaRPr lang="es-MX" sz="1200" b="1" i="0" u="none" strike="noStrike">
                        <a:solidFill>
                          <a:srgbClr val="000000"/>
                        </a:solidFill>
                        <a:effectLst/>
                        <a:latin typeface="Times New Roman" panose="02020603050405020304" pitchFamily="18"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t"/>
                      <a:r>
                        <a:rPr lang="es-MX" sz="1200" b="0" i="0" u="none" strike="noStrike">
                          <a:solidFill>
                            <a:srgbClr val="000000"/>
                          </a:solidFill>
                          <a:effectLst/>
                          <a:latin typeface="Times New Roman" panose="02020603050405020304" pitchFamily="18" charset="0"/>
                        </a:rPr>
                        <a:t>No existen indicadores que muestren tendencias en la calidad y el desempeño de los procesos. La organización se encuentra en una etapa muy temprana de medición.</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Existen algunos indicadores que muestran el desempeño de procesos. La organización se encuentra en una etapa media</a:t>
                      </a:r>
                      <a:br>
                        <a:rPr lang="es-MX" sz="1200" b="0"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del desarrollo de la medición.</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Existen indicadores que monitorean los procesos y muestran ya tendencias positivas de</a:t>
                      </a:r>
                      <a:br>
                        <a:rPr lang="es-MX" sz="1200" b="0" i="0" u="none" strike="noStrike">
                          <a:solidFill>
                            <a:srgbClr val="000000"/>
                          </a:solidFill>
                          <a:effectLst/>
                          <a:latin typeface="Times New Roman" panose="02020603050405020304" pitchFamily="18" charset="0"/>
                        </a:rPr>
                      </a:br>
                      <a:r>
                        <a:rPr lang="es-MX" sz="1200" b="0" i="0" u="none" strike="noStrike">
                          <a:solidFill>
                            <a:srgbClr val="000000"/>
                          </a:solidFill>
                          <a:effectLst/>
                          <a:latin typeface="Times New Roman" panose="02020603050405020304" pitchFamily="18" charset="0"/>
                        </a:rPr>
                        <a:t>mejoramiento en algunos servicios o procesos claves, factores, productos y/o servicios solicitados en el estándar. Algunos servicios o procesos reportados pueden estar en etapas recientes de medición.</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Times New Roman" panose="02020603050405020304" pitchFamily="18" charset="0"/>
                        </a:rPr>
                        <a:t>Existen procesos de medición sistémicos para la mayoría de los servicios o procesos y factores claves de éxito solicitados en el estándar.</a:t>
                      </a:r>
                      <a:endParaRPr lang="es-MX" sz="12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dirty="0">
                          <a:solidFill>
                            <a:srgbClr val="000000"/>
                          </a:solidFill>
                          <a:effectLst/>
                          <a:latin typeface="Times New Roman" panose="02020603050405020304" pitchFamily="18" charset="0"/>
                        </a:rPr>
                        <a:t>Los resultados son monitoreados directamente por los líderes de todos los niveles de la organización y la información se utiliza para la toma de decisiones</a:t>
                      </a:r>
                      <a:br>
                        <a:rPr lang="es-MX" sz="1200" b="0" i="0" u="none" strike="noStrike" dirty="0">
                          <a:solidFill>
                            <a:srgbClr val="000000"/>
                          </a:solidFill>
                          <a:effectLst/>
                          <a:latin typeface="Times New Roman" panose="02020603050405020304" pitchFamily="18" charset="0"/>
                        </a:rPr>
                      </a:br>
                      <a:r>
                        <a:rPr lang="es-MX" sz="1200" b="0" i="0" u="none" strike="noStrike" dirty="0">
                          <a:solidFill>
                            <a:srgbClr val="000000"/>
                          </a:solidFill>
                          <a:effectLst/>
                          <a:latin typeface="Times New Roman" panose="02020603050405020304" pitchFamily="18" charset="0"/>
                        </a:rPr>
                        <a:t>y el mejoramiento de los procesos.</a:t>
                      </a:r>
                      <a:endParaRPr lang="es-MX" sz="1200" b="1" i="0" u="none" strike="noStrike" dirty="0">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364031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6" name="Rectángulo 5"/>
          <p:cNvSpPr/>
          <p:nvPr/>
        </p:nvSpPr>
        <p:spPr>
          <a:xfrm>
            <a:off x="824248" y="469695"/>
            <a:ext cx="10444766" cy="584775"/>
          </a:xfrm>
          <a:prstGeom prst="rect">
            <a:avLst/>
          </a:prstGeom>
        </p:spPr>
        <p:txBody>
          <a:bodyPr wrap="square">
            <a:spAutoFit/>
          </a:bodyPr>
          <a:lstStyle/>
          <a:p>
            <a:pPr algn="ctr"/>
            <a:r>
              <a:rPr lang="es-MX" sz="3200" b="1" dirty="0">
                <a:solidFill>
                  <a:srgbClr val="00B050"/>
                </a:solidFill>
              </a:rPr>
              <a:t>HOJA RADAR/DIMENSION RESULTADOS</a:t>
            </a:r>
            <a:endParaRPr lang="es-CO" sz="3200" b="1" dirty="0">
              <a:solidFill>
                <a:srgbClr val="00B05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98661702"/>
              </p:ext>
            </p:extLst>
          </p:nvPr>
        </p:nvGraphicFramePr>
        <p:xfrm>
          <a:off x="270456" y="1049978"/>
          <a:ext cx="11629624" cy="5808022"/>
        </p:xfrm>
        <a:graphic>
          <a:graphicData uri="http://schemas.openxmlformats.org/drawingml/2006/table">
            <a:tbl>
              <a:tblPr/>
              <a:tblGrid>
                <a:gridCol w="2431446"/>
                <a:gridCol w="2202605"/>
                <a:gridCol w="1627320"/>
                <a:gridCol w="1754456"/>
                <a:gridCol w="1783061"/>
                <a:gridCol w="1830736"/>
              </a:tblGrid>
              <a:tr h="3011567">
                <a:tc>
                  <a:txBody>
                    <a:bodyPr/>
                    <a:lstStyle/>
                    <a:p>
                      <a:pPr algn="ctr" fontAlgn="t"/>
                      <a:r>
                        <a:rPr lang="es-MX" sz="1400" b="1" i="0" u="none" strike="noStrike" dirty="0">
                          <a:solidFill>
                            <a:srgbClr val="000000"/>
                          </a:solidFill>
                          <a:effectLst/>
                          <a:latin typeface="Times New Roman" panose="02020603050405020304" pitchFamily="18" charset="0"/>
                        </a:rPr>
                        <a:t>Tendencia:</a:t>
                      </a:r>
                      <a:br>
                        <a:rPr lang="es-MX" sz="1400" b="1" i="0" u="none" strike="noStrike" dirty="0">
                          <a:solidFill>
                            <a:srgbClr val="000000"/>
                          </a:solidFill>
                          <a:effectLst/>
                          <a:latin typeface="Times New Roman" panose="02020603050405020304" pitchFamily="18" charset="0"/>
                        </a:rPr>
                      </a:br>
                      <a:r>
                        <a:rPr lang="es-MX" sz="1400" b="1" i="0" u="none" strike="noStrike" dirty="0">
                          <a:solidFill>
                            <a:srgbClr val="000000"/>
                          </a:solidFill>
                          <a:effectLst/>
                          <a:latin typeface="Times New Roman" panose="02020603050405020304" pitchFamily="18" charset="0"/>
                        </a:rPr>
                        <a:t/>
                      </a:r>
                      <a:br>
                        <a:rPr lang="es-MX" sz="1400" b="1" i="0" u="none" strike="noStrike" dirty="0">
                          <a:solidFill>
                            <a:srgbClr val="000000"/>
                          </a:solidFill>
                          <a:effectLst/>
                          <a:latin typeface="Times New Roman" panose="02020603050405020304" pitchFamily="18" charset="0"/>
                        </a:rPr>
                      </a:br>
                      <a:r>
                        <a:rPr lang="es-MX" sz="1400" b="0" i="0" u="none" strike="noStrike" dirty="0">
                          <a:solidFill>
                            <a:srgbClr val="000000"/>
                          </a:solidFill>
                          <a:effectLst/>
                          <a:latin typeface="Times New Roman" panose="02020603050405020304" pitchFamily="18" charset="0"/>
                        </a:rPr>
                        <a:t>Desempeño de los indicadores en el tiempo. Puede ser positiva cuando los datos muestran una mejoría general</a:t>
                      </a:r>
                      <a:br>
                        <a:rPr lang="es-MX" sz="1400" b="0" i="0" u="none" strike="noStrike" dirty="0">
                          <a:solidFill>
                            <a:srgbClr val="000000"/>
                          </a:solidFill>
                          <a:effectLst/>
                          <a:latin typeface="Times New Roman" panose="02020603050405020304" pitchFamily="18" charset="0"/>
                        </a:rPr>
                      </a:br>
                      <a:r>
                        <a:rPr lang="es-MX" sz="1400" b="0" i="0" u="none" strike="noStrike" dirty="0">
                          <a:solidFill>
                            <a:srgbClr val="000000"/>
                          </a:solidFill>
                          <a:effectLst/>
                          <a:latin typeface="Times New Roman" panose="02020603050405020304" pitchFamily="18" charset="0"/>
                        </a:rPr>
                        <a:t>a lo largo del tiempo</a:t>
                      </a:r>
                      <a:endParaRPr lang="es-MX" sz="1400" b="1" i="0" u="none" strike="noStrike" dirty="0">
                        <a:solidFill>
                          <a:srgbClr val="000000"/>
                        </a:solidFill>
                        <a:effectLst/>
                        <a:latin typeface="Times New Roman" panose="02020603050405020304" pitchFamily="18"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t"/>
                      <a:r>
                        <a:rPr lang="es-MX" sz="1400" b="0" i="0" u="none" strike="noStrike" dirty="0">
                          <a:solidFill>
                            <a:srgbClr val="000000"/>
                          </a:solidFill>
                          <a:effectLst/>
                          <a:latin typeface="Times New Roman" panose="02020603050405020304" pitchFamily="18" charset="0"/>
                        </a:rPr>
                        <a:t>El estadio de la medición y por lo tanto de los resultados, no garantizan tendencias confiables.</a:t>
                      </a:r>
                      <a:endParaRPr lang="es-MX" sz="1400" b="1" i="0" u="none" strike="noStrike" dirty="0">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400" b="0" i="0" u="none" strike="noStrike" dirty="0">
                          <a:solidFill>
                            <a:srgbClr val="000000"/>
                          </a:solidFill>
                          <a:effectLst/>
                          <a:latin typeface="Times New Roman" panose="02020603050405020304" pitchFamily="18" charset="0"/>
                        </a:rPr>
                        <a:t>Se muestran resultados muy recientes que aunque no permiten tener suficientes bases para establecer tendencias, el proceso es sistemático y se empiezan a tomar decisiones operativas con base en la información.</a:t>
                      </a:r>
                      <a:endParaRPr lang="es-MX" sz="1400" b="1" i="0" u="none" strike="noStrike" dirty="0">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400" b="0" i="0" u="none" strike="noStrike">
                          <a:solidFill>
                            <a:srgbClr val="000000"/>
                          </a:solidFill>
                          <a:effectLst/>
                          <a:latin typeface="Times New Roman" panose="02020603050405020304" pitchFamily="18" charset="0"/>
                        </a:rPr>
                        <a:t>Se presentan tendencias de mejoramiento de algunos factores claves del estándar. Proceso sistemático y estructurado.</a:t>
                      </a:r>
                      <a:endParaRPr lang="es-MX" sz="14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400" b="0" i="0" u="none" strike="noStrike">
                          <a:solidFill>
                            <a:srgbClr val="000000"/>
                          </a:solidFill>
                          <a:effectLst/>
                          <a:latin typeface="Times New Roman" panose="02020603050405020304" pitchFamily="18" charset="0"/>
                        </a:rPr>
                        <a:t>La mayoría de los indicadores alcanzan niveles satisfactorios y muestran firmes tendencias de mejoramiento de los servicios o procesos claves, factores, productos y/o servicios, lo cual se refleja en que van de bueno a excelente.</a:t>
                      </a:r>
                      <a:endParaRPr lang="es-MX" sz="14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400" b="0" i="0" u="none" strike="noStrike">
                          <a:solidFill>
                            <a:srgbClr val="000000"/>
                          </a:solidFill>
                          <a:effectLst/>
                          <a:latin typeface="Times New Roman" panose="02020603050405020304" pitchFamily="18" charset="0"/>
                        </a:rPr>
                        <a:t>Se observan tendencias positivas y sostenidas de mejoramiento de todos los datos a lo largo del tiempo.</a:t>
                      </a:r>
                      <a:endParaRPr lang="es-MX" sz="14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15112">
                <a:tc>
                  <a:txBody>
                    <a:bodyPr/>
                    <a:lstStyle/>
                    <a:p>
                      <a:pPr algn="ctr" fontAlgn="t"/>
                      <a:r>
                        <a:rPr lang="es-CO" sz="1400" b="1" i="0" u="none" strike="noStrike">
                          <a:solidFill>
                            <a:srgbClr val="000000"/>
                          </a:solidFill>
                          <a:effectLst/>
                          <a:latin typeface="Times New Roman" panose="02020603050405020304" pitchFamily="18" charset="0"/>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t"/>
                      <a:r>
                        <a:rPr lang="es-CO" sz="1400" b="1" i="0" u="none" strike="noStrike">
                          <a:solidFill>
                            <a:srgbClr val="000000"/>
                          </a:solidFill>
                          <a:effectLst/>
                          <a:latin typeface="Times New Roman" panose="02020603050405020304" pitchFamily="18"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400" b="1" i="0" u="none" strike="noStrike">
                          <a:solidFill>
                            <a:srgbClr val="000000"/>
                          </a:solidFill>
                          <a:effectLst/>
                          <a:latin typeface="Times New Roman" panose="02020603050405020304" pitchFamily="18"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400" b="1" i="0" u="none" strike="noStrike">
                          <a:solidFill>
                            <a:srgbClr val="000000"/>
                          </a:solidFill>
                          <a:effectLst/>
                          <a:latin typeface="Times New Roman" panose="02020603050405020304" pitchFamily="18"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400" b="1" i="0" u="none" strike="noStrike">
                          <a:solidFill>
                            <a:srgbClr val="000000"/>
                          </a:solidFill>
                          <a:effectLst/>
                          <a:latin typeface="Times New Roman" panose="02020603050405020304" pitchFamily="18"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400" b="1" i="0" u="none" strike="noStrike">
                          <a:solidFill>
                            <a:srgbClr val="000000"/>
                          </a:solidFill>
                          <a:effectLst/>
                          <a:latin typeface="Times New Roman" panose="02020603050405020304" pitchFamily="18"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2581343">
                <a:tc>
                  <a:txBody>
                    <a:bodyPr/>
                    <a:lstStyle/>
                    <a:p>
                      <a:pPr algn="ctr" fontAlgn="t"/>
                      <a:r>
                        <a:rPr lang="es-MX" sz="1400" b="1" i="0" u="none" strike="noStrike">
                          <a:solidFill>
                            <a:srgbClr val="000000"/>
                          </a:solidFill>
                          <a:effectLst/>
                          <a:latin typeface="Times New Roman" panose="02020603050405020304" pitchFamily="18" charset="0"/>
                        </a:rPr>
                        <a:t>Comparación:</a:t>
                      </a:r>
                      <a:br>
                        <a:rPr lang="es-MX" sz="1400" b="1" i="0" u="none" strike="noStrike">
                          <a:solidFill>
                            <a:srgbClr val="000000"/>
                          </a:solidFill>
                          <a:effectLst/>
                          <a:latin typeface="Times New Roman" panose="02020603050405020304" pitchFamily="18" charset="0"/>
                        </a:rPr>
                      </a:br>
                      <a:r>
                        <a:rPr lang="es-MX" sz="1400" b="0" i="0" u="none" strike="noStrike">
                          <a:solidFill>
                            <a:srgbClr val="000000"/>
                          </a:solidFill>
                          <a:effectLst/>
                          <a:latin typeface="Times New Roman" panose="02020603050405020304" pitchFamily="18" charset="0"/>
                        </a:rPr>
                        <a:t>Grado en que los resultados son comparados con referentes nacionales e</a:t>
                      </a:r>
                      <a:br>
                        <a:rPr lang="es-MX" sz="1400" b="0" i="0" u="none" strike="noStrike">
                          <a:solidFill>
                            <a:srgbClr val="000000"/>
                          </a:solidFill>
                          <a:effectLst/>
                          <a:latin typeface="Times New Roman" panose="02020603050405020304" pitchFamily="18" charset="0"/>
                        </a:rPr>
                      </a:br>
                      <a:r>
                        <a:rPr lang="es-MX" sz="1400" b="0" i="0" u="none" strike="noStrike">
                          <a:solidFill>
                            <a:srgbClr val="000000"/>
                          </a:solidFill>
                          <a:effectLst/>
                          <a:latin typeface="Times New Roman" panose="02020603050405020304" pitchFamily="18" charset="0"/>
                        </a:rPr>
                        <a:t>internacionales y la calidad de los mismos</a:t>
                      </a:r>
                      <a:endParaRPr lang="es-MX" sz="1400" b="1" i="0" u="none" strike="noStrike">
                        <a:solidFill>
                          <a:srgbClr val="000000"/>
                        </a:solidFill>
                        <a:effectLst/>
                        <a:latin typeface="Times New Roman" panose="02020603050405020304" pitchFamily="18" charset="0"/>
                      </a:endParaRP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t"/>
                      <a:r>
                        <a:rPr lang="es-MX" sz="1400" b="0" i="0" u="none" strike="noStrike">
                          <a:solidFill>
                            <a:srgbClr val="000000"/>
                          </a:solidFill>
                          <a:effectLst/>
                          <a:latin typeface="Times New Roman" panose="02020603050405020304" pitchFamily="18" charset="0"/>
                        </a:rPr>
                        <a:t>No existen políticas, ni prácticas de comparación de los procesos de la organización con los mejores.</a:t>
                      </a:r>
                      <a:endParaRPr lang="es-MX" sz="14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MX" sz="1400" b="0" i="0" u="none" strike="noStrike">
                          <a:solidFill>
                            <a:srgbClr val="000000"/>
                          </a:solidFill>
                          <a:effectLst/>
                          <a:latin typeface="Times New Roman" panose="02020603050405020304" pitchFamily="18" charset="0"/>
                        </a:rPr>
                        <a:t>Se encuentran algunas prácticas independientes de comparación, poco estructuradas y no sistemáticas</a:t>
                      </a:r>
                      <a:endParaRPr lang="es-MX" sz="14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MX" sz="1400" b="0" i="0" u="none" strike="noStrike">
                          <a:solidFill>
                            <a:srgbClr val="000000"/>
                          </a:solidFill>
                          <a:effectLst/>
                          <a:latin typeface="Times New Roman" panose="02020603050405020304" pitchFamily="18" charset="0"/>
                        </a:rPr>
                        <a:t>Existe una política de comparación con las mejores prácticas y se encuentra en etapa temprana de comparación de algunos procesos, productos críticos y servicios solicitados en el estándar.</a:t>
                      </a:r>
                      <a:endParaRPr lang="es-MX" sz="14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MX" sz="1400" b="0" i="0" u="none" strike="noStrike">
                          <a:solidFill>
                            <a:srgbClr val="000000"/>
                          </a:solidFill>
                          <a:effectLst/>
                          <a:latin typeface="Times New Roman" panose="02020603050405020304" pitchFamily="18" charset="0"/>
                        </a:rPr>
                        <a:t>Se encuentra en etapa madura de comparación con las mejores prácticas a nivel nacional de servicios o procesos, productos y/o factores claves solicitados en el estándar.</a:t>
                      </a:r>
                      <a:endParaRPr lang="es-MX" sz="1400" b="1" i="0" u="none" strike="noStrike">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MX" sz="1400" b="0" i="0" u="none" strike="noStrike" dirty="0">
                          <a:solidFill>
                            <a:srgbClr val="000000"/>
                          </a:solidFill>
                          <a:effectLst/>
                          <a:latin typeface="Times New Roman" panose="02020603050405020304" pitchFamily="18" charset="0"/>
                        </a:rPr>
                        <a:t>Los resultados son comparados con referentes nacionales e internacionales y se ubican en niveles cercanos a las tendencias de clase mundial. Cuenta con un sistema de evaluación y mejora de los sistemas de comparación</a:t>
                      </a:r>
                      <a:endParaRPr lang="es-MX" sz="1400" b="1" i="0" u="none" strike="noStrike" dirty="0">
                        <a:solidFill>
                          <a:srgbClr val="000000"/>
                        </a:solidFill>
                        <a:effectLst/>
                        <a:latin typeface="Times New Roman" panose="02020603050405020304" pitchFamily="18"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1419517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6" name="Rectángulo 5"/>
          <p:cNvSpPr/>
          <p:nvPr/>
        </p:nvSpPr>
        <p:spPr>
          <a:xfrm>
            <a:off x="824248" y="495455"/>
            <a:ext cx="10444766" cy="584775"/>
          </a:xfrm>
          <a:prstGeom prst="rect">
            <a:avLst/>
          </a:prstGeom>
        </p:spPr>
        <p:txBody>
          <a:bodyPr wrap="square">
            <a:spAutoFit/>
          </a:bodyPr>
          <a:lstStyle/>
          <a:p>
            <a:pPr algn="ctr"/>
            <a:r>
              <a:rPr lang="es-MX" sz="3200" b="1" dirty="0" smtClean="0">
                <a:solidFill>
                  <a:srgbClr val="00B050"/>
                </a:solidFill>
              </a:rPr>
              <a:t>TALLER HOJA RADAR</a:t>
            </a:r>
            <a:endParaRPr lang="es-CO" sz="3200" b="1" dirty="0">
              <a:solidFill>
                <a:srgbClr val="00B05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544111063"/>
              </p:ext>
            </p:extLst>
          </p:nvPr>
        </p:nvGraphicFramePr>
        <p:xfrm>
          <a:off x="155578" y="1041593"/>
          <a:ext cx="11911926" cy="5657848"/>
        </p:xfrm>
        <a:graphic>
          <a:graphicData uri="http://schemas.openxmlformats.org/drawingml/2006/table">
            <a:tbl>
              <a:tblPr/>
              <a:tblGrid>
                <a:gridCol w="5937942"/>
                <a:gridCol w="484997"/>
                <a:gridCol w="484997"/>
                <a:gridCol w="616077"/>
                <a:gridCol w="786482"/>
                <a:gridCol w="786482"/>
                <a:gridCol w="484997"/>
                <a:gridCol w="484997"/>
                <a:gridCol w="484997"/>
                <a:gridCol w="681618"/>
                <a:gridCol w="678340"/>
              </a:tblGrid>
              <a:tr h="445686">
                <a:tc rowSpan="2">
                  <a:txBody>
                    <a:bodyPr/>
                    <a:lstStyle/>
                    <a:p>
                      <a:pPr algn="ctr" fontAlgn="ctr"/>
                      <a:r>
                        <a:rPr lang="es-CO" sz="1100" b="1" i="0" u="none" strike="noStrike" dirty="0">
                          <a:solidFill>
                            <a:srgbClr val="FF0000"/>
                          </a:solidFill>
                          <a:effectLst/>
                          <a:latin typeface="Calibri" panose="020F0502020204030204" pitchFamily="34" charset="0"/>
                        </a:rPr>
                        <a:t>ESTANDAR: 1 - AsDP1</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O" sz="1100" b="1" i="0" u="none" strike="noStrike">
                          <a:solidFill>
                            <a:srgbClr val="000000"/>
                          </a:solidFill>
                          <a:effectLst/>
                          <a:latin typeface="Calibri" panose="020F0502020204030204" pitchFamily="34" charset="0"/>
                        </a:rPr>
                        <a:t>ENFOQUE</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2">
                  <a:txBody>
                    <a:bodyPr/>
                    <a:lstStyle/>
                    <a:p>
                      <a:pPr algn="ctr" fontAlgn="b"/>
                      <a:r>
                        <a:rPr lang="es-CO" sz="1100" b="1" i="0" u="none" strike="noStrike">
                          <a:solidFill>
                            <a:srgbClr val="000000"/>
                          </a:solidFill>
                          <a:effectLst/>
                          <a:latin typeface="Calibri" panose="020F0502020204030204" pitchFamily="34" charset="0"/>
                        </a:rPr>
                        <a:t>IMPLEMENTACION</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5">
                  <a:txBody>
                    <a:bodyPr/>
                    <a:lstStyle/>
                    <a:p>
                      <a:pPr algn="ctr" fontAlgn="b"/>
                      <a:r>
                        <a:rPr lang="es-CO" sz="1100" b="1" i="0" u="none" strike="noStrike">
                          <a:solidFill>
                            <a:srgbClr val="000000"/>
                          </a:solidFill>
                          <a:effectLst/>
                          <a:latin typeface="Calibri" panose="020F0502020204030204" pitchFamily="34" charset="0"/>
                        </a:rPr>
                        <a:t>RESULTADOS</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722011">
                <a:tc vMerge="1">
                  <a:txBody>
                    <a:bodyPr/>
                    <a:lstStyle/>
                    <a:p>
                      <a:endParaRPr lang="es-CO"/>
                    </a:p>
                  </a:txBody>
                  <a:tcPr/>
                </a:tc>
                <a:tc>
                  <a:txBody>
                    <a:bodyPr/>
                    <a:lstStyle/>
                    <a:p>
                      <a:pPr algn="ctr" fontAlgn="ctr"/>
                      <a:r>
                        <a:rPr lang="es-CO" sz="1100" b="1" i="0" u="sng" strike="noStrike">
                          <a:solidFill>
                            <a:srgbClr val="000000"/>
                          </a:solidFill>
                          <a:effectLst/>
                          <a:latin typeface="Calibri" panose="020F0502020204030204" pitchFamily="34" charset="0"/>
                          <a:hlinkClick r:id="rId3" action="ppaction://hlinkfile"/>
                        </a:rPr>
                        <a:t>SISTEMICO</a:t>
                      </a:r>
                      <a:endParaRPr lang="es-CO"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s-CO" sz="1100" b="1" i="0" u="sng" strike="noStrike">
                          <a:solidFill>
                            <a:srgbClr val="000000"/>
                          </a:solidFill>
                          <a:effectLst/>
                          <a:latin typeface="Calibri" panose="020F0502020204030204" pitchFamily="34" charset="0"/>
                          <a:hlinkClick r:id="rId4" action="ppaction://hlinkfile"/>
                        </a:rPr>
                        <a:t>PROACTIVO</a:t>
                      </a:r>
                      <a:endParaRPr lang="es-CO"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s-CO" sz="1100" b="1" i="0" u="sng" strike="noStrike">
                          <a:solidFill>
                            <a:srgbClr val="000000"/>
                          </a:solidFill>
                          <a:effectLst/>
                          <a:latin typeface="Calibri" panose="020F0502020204030204" pitchFamily="34" charset="0"/>
                          <a:hlinkClick r:id="rId5" action="ppaction://hlinkfile"/>
                        </a:rPr>
                        <a:t>EVALUADO Y MEJORAO</a:t>
                      </a:r>
                      <a:endParaRPr lang="es-CO"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s-CO" sz="1100" b="1" i="0" u="sng" strike="noStrike">
                          <a:solidFill>
                            <a:srgbClr val="000000"/>
                          </a:solidFill>
                          <a:effectLst/>
                          <a:latin typeface="Calibri" panose="020F0502020204030204" pitchFamily="34" charset="0"/>
                          <a:hlinkClick r:id="rId6" action="ppaction://hlinkfile"/>
                        </a:rPr>
                        <a:t>DESPLIEGUE EN LA INSTITUC</a:t>
                      </a:r>
                      <a:endParaRPr lang="es-CO"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MX" sz="1100" b="1" i="0" u="sng" strike="noStrike">
                          <a:solidFill>
                            <a:srgbClr val="000000"/>
                          </a:solidFill>
                          <a:effectLst/>
                          <a:latin typeface="Calibri" panose="020F0502020204030204" pitchFamily="34" charset="0"/>
                          <a:hlinkClick r:id="rId7" action="ppaction://hlinkfile"/>
                        </a:rPr>
                        <a:t>APROPIACION DEL CLIENTE INTERNO Y EXTERNO</a:t>
                      </a:r>
                      <a:endParaRPr lang="es-MX"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100" b="1" i="0" u="sng" strike="noStrike">
                          <a:solidFill>
                            <a:srgbClr val="000000"/>
                          </a:solidFill>
                          <a:effectLst/>
                          <a:latin typeface="Calibri" panose="020F0502020204030204" pitchFamily="34" charset="0"/>
                          <a:hlinkClick r:id="rId8" action="ppaction://hlinkfile"/>
                        </a:rPr>
                        <a:t>PERTINENCIA</a:t>
                      </a:r>
                      <a:endParaRPr lang="es-CO"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s-CO" sz="1100" b="1" i="0" u="sng" strike="noStrike">
                          <a:solidFill>
                            <a:srgbClr val="000000"/>
                          </a:solidFill>
                          <a:effectLst/>
                          <a:latin typeface="Calibri" panose="020F0502020204030204" pitchFamily="34" charset="0"/>
                          <a:hlinkClick r:id="rId9" action="ppaction://hlinkfile"/>
                        </a:rPr>
                        <a:t>CONSISTENCIA</a:t>
                      </a:r>
                      <a:endParaRPr lang="es-CO"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CO" sz="1100" b="1" i="0" u="sng" strike="noStrike">
                          <a:solidFill>
                            <a:srgbClr val="000000"/>
                          </a:solidFill>
                          <a:effectLst/>
                          <a:latin typeface="Calibri" panose="020F0502020204030204" pitchFamily="34" charset="0"/>
                          <a:hlinkClick r:id="rId10" action="ppaction://hlinkfile"/>
                        </a:rPr>
                        <a:t>AVANCE DE LA MEDICION</a:t>
                      </a:r>
                      <a:endParaRPr lang="es-CO"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CO" sz="1100" b="1" i="0" u="sng" strike="noStrike">
                          <a:solidFill>
                            <a:srgbClr val="000000"/>
                          </a:solidFill>
                          <a:effectLst/>
                          <a:latin typeface="Calibri" panose="020F0502020204030204" pitchFamily="34" charset="0"/>
                          <a:hlinkClick r:id="rId11" action="ppaction://hlinkfile"/>
                        </a:rPr>
                        <a:t>TENDENCIA</a:t>
                      </a:r>
                      <a:endParaRPr lang="es-CO"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s-CO" sz="1100" b="1" i="0" u="sng" strike="noStrike">
                          <a:solidFill>
                            <a:srgbClr val="000000"/>
                          </a:solidFill>
                          <a:effectLst/>
                          <a:latin typeface="Calibri" panose="020F0502020204030204" pitchFamily="34" charset="0"/>
                          <a:hlinkClick r:id="rId12" action="ppaction://hlinkfile"/>
                        </a:rPr>
                        <a:t>COMPARACIÓN </a:t>
                      </a:r>
                      <a:endParaRPr lang="es-CO" sz="11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3895295">
                <a:tc>
                  <a:txBody>
                    <a:bodyPr/>
                    <a:lstStyle/>
                    <a:p>
                      <a:pPr algn="l" fontAlgn="ctr"/>
                      <a:r>
                        <a:rPr lang="es-MX" sz="1100" b="0" i="0" u="none" strike="noStrike" dirty="0">
                          <a:solidFill>
                            <a:srgbClr val="000000"/>
                          </a:solidFill>
                          <a:effectLst/>
                          <a:latin typeface="Calibri" panose="020F0502020204030204" pitchFamily="34" charset="0"/>
                        </a:rPr>
                        <a:t>La organización cuenta con una declaración de los derechos y deberes de los pacientes incorporada en el plan de direccionamiento estratégico de la organización, que aplica al proceso de atención al cliente. El personal ha sido entrenado en el contenido de la declaración de los pacientes y cuenta con herramientas para evaluar que estos comprenden y siguen sus directrices. Los pacientes que van a ser atendidos conocen y comprenden el contenido de la declaración de sus derechos y deberes.</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FF0000"/>
                          </a:solidFill>
                          <a:effectLst/>
                          <a:latin typeface="Calibri" panose="020F0502020204030204" pitchFamily="34" charset="0"/>
                        </a:rPr>
                        <a:t>Criterios:</a:t>
                      </a:r>
                      <a:r>
                        <a:rPr lang="es-MX" sz="1100" b="0" i="0" u="none" strike="noStrike" dirty="0">
                          <a:solidFill>
                            <a:srgbClr val="000000"/>
                          </a:solidFill>
                          <a:effectLst/>
                          <a:latin typeface="Calibri" panose="020F0502020204030204" pitchFamily="34" charset="0"/>
                        </a:rPr>
                        <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 Los derechos de los pacientes les son informados y, si las condiciones de los pacientes no permiten la comprensión de su contenido</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(infantes, limitaciones mentales, etc.), la organización debe garantizar que estos sean informados y entendidos por un acompañante con capacidad de comprensión (incluye versión en idiomas extranjeros o dialectos que utilice el usuario cuando aplique).</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 La organización garantiza que el proceso de atención a los pacientes se provee atendiendo al respeto que merece la condición de paciente e  independiente de sexo, edad, valores, creencias, religión, grupo étnico, preferencias sexuales o condición médica.</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 La organización garantiza estrategias que permitan la participación activa del paciente y familia en el proceso de atención.</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 El comité de ética hospitalaria tiene entre sus funciones la promoción, la divulgación y la apropiación de los deberes y los derechos y estudia casos en que los mismos son vulnerados.</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 La participación de los usuarios en investigaciones debe contar con su aceptación escrita y explícita. Previamente a esta aceptación, se e informará verbalmente y por escrito al usuario de dicha solicitud, explicándole los alcances y riesgos de su participación.</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 Toda investigación amerita la reunión de un comité de ética de la investigación; debe garantizarse que este se reunió y dio su aprobación formalmente mediante acta.</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 La negativa por parte del usuario no puede ser barrera para una atención médica acorde con su patología.</a:t>
                      </a:r>
                      <a:br>
                        <a:rPr lang="es-MX" sz="1100" b="0" i="0" u="none" strike="noStrike" dirty="0">
                          <a:solidFill>
                            <a:srgbClr val="000000"/>
                          </a:solidFill>
                          <a:effectLst/>
                          <a:latin typeface="Calibri" panose="020F0502020204030204" pitchFamily="34" charset="0"/>
                        </a:rPr>
                      </a:br>
                      <a:r>
                        <a:rPr lang="es-MX" sz="1100" b="0" i="0" u="none" strike="noStrike" dirty="0">
                          <a:solidFill>
                            <a:srgbClr val="000000"/>
                          </a:solidFill>
                          <a:effectLst/>
                          <a:latin typeface="Calibri" panose="020F0502020204030204" pitchFamily="34" charset="0"/>
                        </a:rPr>
                        <a:t>• La organización respeta la voluntad y autonomía del usuario.</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4244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87464213"/>
              </p:ext>
            </p:extLst>
          </p:nvPr>
        </p:nvGraphicFramePr>
        <p:xfrm>
          <a:off x="-2" y="2"/>
          <a:ext cx="12192004" cy="6722770"/>
        </p:xfrm>
        <a:graphic>
          <a:graphicData uri="http://schemas.openxmlformats.org/drawingml/2006/table">
            <a:tbl>
              <a:tblPr/>
              <a:tblGrid>
                <a:gridCol w="6077555"/>
                <a:gridCol w="496401"/>
                <a:gridCol w="496401"/>
                <a:gridCol w="630562"/>
                <a:gridCol w="804974"/>
                <a:gridCol w="804974"/>
                <a:gridCol w="496401"/>
                <a:gridCol w="496401"/>
                <a:gridCol w="496401"/>
                <a:gridCol w="697645"/>
                <a:gridCol w="694289"/>
              </a:tblGrid>
              <a:tr h="570168">
                <a:tc rowSpan="2">
                  <a:txBody>
                    <a:bodyPr/>
                    <a:lstStyle/>
                    <a:p>
                      <a:pPr algn="ctr" fontAlgn="ctr"/>
                      <a:r>
                        <a:rPr lang="es-CO" sz="1200" b="1" i="0" u="none" strike="noStrike">
                          <a:solidFill>
                            <a:srgbClr val="FF0000"/>
                          </a:solidFill>
                          <a:effectLst/>
                          <a:latin typeface="Calibri" panose="020F0502020204030204" pitchFamily="34" charset="0"/>
                        </a:rPr>
                        <a:t>ESTANDAR: 1 - AsDP1</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O" sz="1200" b="1" i="0" u="none" strike="noStrike">
                          <a:solidFill>
                            <a:srgbClr val="000000"/>
                          </a:solidFill>
                          <a:effectLst/>
                          <a:latin typeface="Calibri" panose="020F0502020204030204" pitchFamily="34" charset="0"/>
                        </a:rPr>
                        <a:t>ENFOQUE</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2">
                  <a:txBody>
                    <a:bodyPr/>
                    <a:lstStyle/>
                    <a:p>
                      <a:pPr algn="ctr" fontAlgn="b"/>
                      <a:r>
                        <a:rPr lang="es-CO" sz="1200" b="1" i="0" u="none" strike="noStrike">
                          <a:solidFill>
                            <a:srgbClr val="000000"/>
                          </a:solidFill>
                          <a:effectLst/>
                          <a:latin typeface="Calibri" panose="020F0502020204030204" pitchFamily="34" charset="0"/>
                        </a:rPr>
                        <a:t>IMPLEMENTACION</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gridSpan="5">
                  <a:txBody>
                    <a:bodyPr/>
                    <a:lstStyle/>
                    <a:p>
                      <a:pPr algn="ctr" fontAlgn="b"/>
                      <a:r>
                        <a:rPr lang="es-CO" sz="1200" b="1" i="0" u="none" strike="noStrike">
                          <a:solidFill>
                            <a:srgbClr val="000000"/>
                          </a:solidFill>
                          <a:effectLst/>
                          <a:latin typeface="Calibri" panose="020F0502020204030204" pitchFamily="34" charset="0"/>
                        </a:rPr>
                        <a:t>RESULTADOS</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966867">
                <a:tc vMerge="1">
                  <a:txBody>
                    <a:bodyPr/>
                    <a:lstStyle/>
                    <a:p>
                      <a:endParaRPr lang="es-CO"/>
                    </a:p>
                  </a:txBody>
                  <a:tcPr/>
                </a:tc>
                <a:tc>
                  <a:txBody>
                    <a:bodyPr/>
                    <a:lstStyle/>
                    <a:p>
                      <a:pPr algn="ctr" fontAlgn="ctr"/>
                      <a:r>
                        <a:rPr lang="es-CO" sz="1200" b="1" i="0" u="sng" strike="noStrike">
                          <a:solidFill>
                            <a:srgbClr val="000000"/>
                          </a:solidFill>
                          <a:effectLst/>
                          <a:latin typeface="Calibri" panose="020F0502020204030204" pitchFamily="34" charset="0"/>
                          <a:hlinkClick r:id="rId2" action="ppaction://hlinkfile"/>
                        </a:rPr>
                        <a:t>SISTEMICO</a:t>
                      </a:r>
                      <a:endParaRPr lang="es-CO"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s-CO" sz="1200" b="1" i="0" u="sng" strike="noStrike">
                          <a:solidFill>
                            <a:srgbClr val="000000"/>
                          </a:solidFill>
                          <a:effectLst/>
                          <a:latin typeface="Calibri" panose="020F0502020204030204" pitchFamily="34" charset="0"/>
                          <a:hlinkClick r:id="rId3" action="ppaction://hlinkfile"/>
                        </a:rPr>
                        <a:t>PROACTIVO</a:t>
                      </a:r>
                      <a:endParaRPr lang="es-CO"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s-CO" sz="1200" b="1" i="0" u="sng" strike="noStrike">
                          <a:solidFill>
                            <a:srgbClr val="000000"/>
                          </a:solidFill>
                          <a:effectLst/>
                          <a:latin typeface="Calibri" panose="020F0502020204030204" pitchFamily="34" charset="0"/>
                          <a:hlinkClick r:id="rId4" action="ppaction://hlinkfile"/>
                        </a:rPr>
                        <a:t>EVALUADO Y MEJORAO</a:t>
                      </a:r>
                      <a:endParaRPr lang="es-CO"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s-CO" sz="1200" b="1" i="0" u="sng" strike="noStrike">
                          <a:solidFill>
                            <a:srgbClr val="000000"/>
                          </a:solidFill>
                          <a:effectLst/>
                          <a:latin typeface="Calibri" panose="020F0502020204030204" pitchFamily="34" charset="0"/>
                          <a:hlinkClick r:id="rId5" action="ppaction://hlinkfile"/>
                        </a:rPr>
                        <a:t>DESPLIEGUE EN LA INSTITUC</a:t>
                      </a:r>
                      <a:endParaRPr lang="es-CO"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MX" sz="1200" b="1" i="0" u="sng" strike="noStrike">
                          <a:solidFill>
                            <a:srgbClr val="000000"/>
                          </a:solidFill>
                          <a:effectLst/>
                          <a:latin typeface="Calibri" panose="020F0502020204030204" pitchFamily="34" charset="0"/>
                          <a:hlinkClick r:id="rId6" action="ppaction://hlinkfile"/>
                        </a:rPr>
                        <a:t>APROPIACION DEL CLIENTE INTERNO Y EXTERNO</a:t>
                      </a:r>
                      <a:endParaRPr lang="es-MX"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s-CO" sz="1200" b="1" i="0" u="sng" strike="noStrike">
                          <a:solidFill>
                            <a:srgbClr val="000000"/>
                          </a:solidFill>
                          <a:effectLst/>
                          <a:latin typeface="Calibri" panose="020F0502020204030204" pitchFamily="34" charset="0"/>
                          <a:hlinkClick r:id="rId7" action="ppaction://hlinkfile"/>
                        </a:rPr>
                        <a:t>PERTINENCIA</a:t>
                      </a:r>
                      <a:endParaRPr lang="es-CO"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s-CO" sz="1200" b="1" i="0" u="sng" strike="noStrike">
                          <a:solidFill>
                            <a:srgbClr val="000000"/>
                          </a:solidFill>
                          <a:effectLst/>
                          <a:latin typeface="Calibri" panose="020F0502020204030204" pitchFamily="34" charset="0"/>
                          <a:hlinkClick r:id="rId8" action="ppaction://hlinkfile"/>
                        </a:rPr>
                        <a:t>CONSISTENCIA</a:t>
                      </a:r>
                      <a:endParaRPr lang="es-CO"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CO" sz="1200" b="1" i="0" u="sng" strike="noStrike">
                          <a:solidFill>
                            <a:srgbClr val="000000"/>
                          </a:solidFill>
                          <a:effectLst/>
                          <a:latin typeface="Calibri" panose="020F0502020204030204" pitchFamily="34" charset="0"/>
                          <a:hlinkClick r:id="rId9" action="ppaction://hlinkfile"/>
                        </a:rPr>
                        <a:t>AVANCE DE LA MEDICION</a:t>
                      </a:r>
                      <a:endParaRPr lang="es-CO"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CO" sz="1200" b="1" i="0" u="sng" strike="noStrike">
                          <a:solidFill>
                            <a:srgbClr val="000000"/>
                          </a:solidFill>
                          <a:effectLst/>
                          <a:latin typeface="Calibri" panose="020F0502020204030204" pitchFamily="34" charset="0"/>
                          <a:hlinkClick r:id="rId10" action="ppaction://hlinkfile"/>
                        </a:rPr>
                        <a:t>TENDENCIA</a:t>
                      </a:r>
                      <a:endParaRPr lang="es-CO"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es-CO" sz="1200" b="1" i="0" u="sng" strike="noStrike">
                          <a:solidFill>
                            <a:srgbClr val="000000"/>
                          </a:solidFill>
                          <a:effectLst/>
                          <a:latin typeface="Calibri" panose="020F0502020204030204" pitchFamily="34" charset="0"/>
                          <a:hlinkClick r:id="rId11" action="ppaction://hlinkfile"/>
                        </a:rPr>
                        <a:t>COMPARACIÓN </a:t>
                      </a:r>
                      <a:endParaRPr lang="es-CO" sz="1200" b="1" i="0" u="sng" strike="noStrike">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5185735">
                <a:tc>
                  <a:txBody>
                    <a:bodyPr/>
                    <a:lstStyle/>
                    <a:p>
                      <a:pPr algn="l" fontAlgn="ctr"/>
                      <a:r>
                        <a:rPr lang="es-MX" sz="1200" b="0" i="0" u="none" strike="noStrike">
                          <a:solidFill>
                            <a:srgbClr val="000000"/>
                          </a:solidFill>
                          <a:effectLst/>
                          <a:latin typeface="Calibri" panose="020F0502020204030204" pitchFamily="34" charset="0"/>
                        </a:rPr>
                        <a:t>La organización cuenta con una declaración de los derechos y deberes de los pacientes incorporada en el plan de direccionamiento estratégico de la organización, que aplica al proceso de atención al cliente. El personal ha sido entrenado en el contenido de la declaración de los pacientes y cuenta con herramientas para evaluar que estos comprenden y siguen sus directrices. Los pacientes que van a ser atendidos conocen y comprenden el contenido de la declaración de sus derechos y deberes.</a:t>
                      </a:r>
                      <a:br>
                        <a:rPr lang="es-MX" sz="1200" b="0" i="0" u="none" strike="noStrike">
                          <a:solidFill>
                            <a:srgbClr val="000000"/>
                          </a:solidFill>
                          <a:effectLst/>
                          <a:latin typeface="Calibri" panose="020F0502020204030204" pitchFamily="34" charset="0"/>
                        </a:rPr>
                      </a:br>
                      <a:r>
                        <a:rPr lang="es-MX" sz="1200" b="0" i="0" u="none" strike="noStrike">
                          <a:solidFill>
                            <a:srgbClr val="FF0000"/>
                          </a:solidFill>
                          <a:effectLst/>
                          <a:latin typeface="Calibri" panose="020F0502020204030204" pitchFamily="34" charset="0"/>
                        </a:rPr>
                        <a:t>Criterios:</a:t>
                      </a:r>
                      <a:r>
                        <a:rPr lang="es-MX" sz="1200" b="0" i="0" u="none" strike="noStrike">
                          <a:solidFill>
                            <a:srgbClr val="000000"/>
                          </a:solidFill>
                          <a:effectLst/>
                          <a:latin typeface="Calibri" panose="020F0502020204030204" pitchFamily="34" charset="0"/>
                        </a:rPr>
                        <a:t/>
                      </a:r>
                      <a:br>
                        <a:rPr lang="es-MX" sz="1200" b="0" i="0" u="none" strike="noStrike">
                          <a:solidFill>
                            <a:srgbClr val="000000"/>
                          </a:solidFill>
                          <a:effectLst/>
                          <a:latin typeface="Calibri" panose="020F0502020204030204" pitchFamily="34" charset="0"/>
                        </a:rPr>
                      </a:br>
                      <a:r>
                        <a:rPr lang="es-MX" sz="1200" b="0" i="0" u="none" strike="noStrike">
                          <a:solidFill>
                            <a:srgbClr val="000000"/>
                          </a:solidFill>
                          <a:effectLst/>
                          <a:latin typeface="Calibri" panose="020F0502020204030204" pitchFamily="34" charset="0"/>
                        </a:rPr>
                        <a:t>• Los derechos de los pacientes les son informados y, si las condiciones de los pacientes no permiten la comprensión de su contenido</a:t>
                      </a:r>
                      <a:br>
                        <a:rPr lang="es-MX" sz="1200" b="0" i="0" u="none" strike="noStrike">
                          <a:solidFill>
                            <a:srgbClr val="000000"/>
                          </a:solidFill>
                          <a:effectLst/>
                          <a:latin typeface="Calibri" panose="020F0502020204030204" pitchFamily="34" charset="0"/>
                        </a:rPr>
                      </a:br>
                      <a:r>
                        <a:rPr lang="es-MX" sz="1200" b="0" i="0" u="none" strike="noStrike">
                          <a:solidFill>
                            <a:srgbClr val="000000"/>
                          </a:solidFill>
                          <a:effectLst/>
                          <a:latin typeface="Calibri" panose="020F0502020204030204" pitchFamily="34" charset="0"/>
                        </a:rPr>
                        <a:t>(infantes, limitaciones mentales, etc.), la organización debe garantizar que estos sean informados y entendidos por un acompañante con capacidad de comprensión (incluye versión en idiomas extranjeros o dialectos que utilice el usuario cuando aplique).</a:t>
                      </a:r>
                      <a:br>
                        <a:rPr lang="es-MX" sz="1200" b="0" i="0" u="none" strike="noStrike">
                          <a:solidFill>
                            <a:srgbClr val="000000"/>
                          </a:solidFill>
                          <a:effectLst/>
                          <a:latin typeface="Calibri" panose="020F0502020204030204" pitchFamily="34" charset="0"/>
                        </a:rPr>
                      </a:br>
                      <a:r>
                        <a:rPr lang="es-MX" sz="1200" b="0" i="0" u="none" strike="noStrike">
                          <a:solidFill>
                            <a:srgbClr val="000000"/>
                          </a:solidFill>
                          <a:effectLst/>
                          <a:latin typeface="Calibri" panose="020F0502020204030204" pitchFamily="34" charset="0"/>
                        </a:rPr>
                        <a:t>• La organización garantiza que el proceso de atención a los pacientes se provee atendiendo al respeto que merece la condición de paciente e  independiente de sexo, edad, valores, creencias, religión, grupo étnico, preferencias sexuales o condición médica.</a:t>
                      </a:r>
                      <a:br>
                        <a:rPr lang="es-MX" sz="1200" b="0" i="0" u="none" strike="noStrike">
                          <a:solidFill>
                            <a:srgbClr val="000000"/>
                          </a:solidFill>
                          <a:effectLst/>
                          <a:latin typeface="Calibri" panose="020F0502020204030204" pitchFamily="34" charset="0"/>
                        </a:rPr>
                      </a:br>
                      <a:r>
                        <a:rPr lang="es-MX" sz="1200" b="0" i="0" u="none" strike="noStrike">
                          <a:solidFill>
                            <a:srgbClr val="000000"/>
                          </a:solidFill>
                          <a:effectLst/>
                          <a:latin typeface="Calibri" panose="020F0502020204030204" pitchFamily="34" charset="0"/>
                        </a:rPr>
                        <a:t>• La organización garantiza estrategias que permitan la participación activa del paciente y familia en el proceso de atención.</a:t>
                      </a:r>
                      <a:br>
                        <a:rPr lang="es-MX" sz="1200" b="0" i="0" u="none" strike="noStrike">
                          <a:solidFill>
                            <a:srgbClr val="000000"/>
                          </a:solidFill>
                          <a:effectLst/>
                          <a:latin typeface="Calibri" panose="020F0502020204030204" pitchFamily="34" charset="0"/>
                        </a:rPr>
                      </a:br>
                      <a:r>
                        <a:rPr lang="es-MX" sz="1200" b="0" i="0" u="none" strike="noStrike">
                          <a:solidFill>
                            <a:srgbClr val="000000"/>
                          </a:solidFill>
                          <a:effectLst/>
                          <a:latin typeface="Calibri" panose="020F0502020204030204" pitchFamily="34" charset="0"/>
                        </a:rPr>
                        <a:t>• El comité de ética hospitalaria tiene entre sus funciones la promoción, la divulgación y la apropiación de los deberes y los derechos y estudia casos en que los mismos son vulnerados.</a:t>
                      </a:r>
                      <a:br>
                        <a:rPr lang="es-MX" sz="1200" b="0" i="0" u="none" strike="noStrike">
                          <a:solidFill>
                            <a:srgbClr val="000000"/>
                          </a:solidFill>
                          <a:effectLst/>
                          <a:latin typeface="Calibri" panose="020F0502020204030204" pitchFamily="34" charset="0"/>
                        </a:rPr>
                      </a:br>
                      <a:r>
                        <a:rPr lang="es-MX" sz="1200" b="0" i="0" u="none" strike="noStrike">
                          <a:solidFill>
                            <a:srgbClr val="000000"/>
                          </a:solidFill>
                          <a:effectLst/>
                          <a:latin typeface="Calibri" panose="020F0502020204030204" pitchFamily="34" charset="0"/>
                        </a:rPr>
                        <a:t>• La participación de los usuarios en investigaciones debe contar con su aceptación escrita y explícita. Previamente a esta aceptación, se e informará verbalmente y por escrito al usuario de dicha solicitud, explicándole los alcances y riesgos de su participación.</a:t>
                      </a:r>
                      <a:br>
                        <a:rPr lang="es-MX" sz="1200" b="0" i="0" u="none" strike="noStrike">
                          <a:solidFill>
                            <a:srgbClr val="000000"/>
                          </a:solidFill>
                          <a:effectLst/>
                          <a:latin typeface="Calibri" panose="020F0502020204030204" pitchFamily="34" charset="0"/>
                        </a:rPr>
                      </a:br>
                      <a:r>
                        <a:rPr lang="es-MX" sz="1200" b="0" i="0" u="none" strike="noStrike">
                          <a:solidFill>
                            <a:srgbClr val="000000"/>
                          </a:solidFill>
                          <a:effectLst/>
                          <a:latin typeface="Calibri" panose="020F0502020204030204" pitchFamily="34" charset="0"/>
                        </a:rPr>
                        <a:t>• Toda investigación amerita la reunión de un comité de ética de la investigación; debe garantizarse que este se reunió y dio su aprobación formalmente mediante acta.</a:t>
                      </a:r>
                      <a:br>
                        <a:rPr lang="es-MX" sz="1200" b="0" i="0" u="none" strike="noStrike">
                          <a:solidFill>
                            <a:srgbClr val="000000"/>
                          </a:solidFill>
                          <a:effectLst/>
                          <a:latin typeface="Calibri" panose="020F0502020204030204" pitchFamily="34" charset="0"/>
                        </a:rPr>
                      </a:br>
                      <a:r>
                        <a:rPr lang="es-MX" sz="1200" b="0" i="0" u="none" strike="noStrike">
                          <a:solidFill>
                            <a:srgbClr val="000000"/>
                          </a:solidFill>
                          <a:effectLst/>
                          <a:latin typeface="Calibri" panose="020F0502020204030204" pitchFamily="34" charset="0"/>
                        </a:rPr>
                        <a:t>• La negativa por parte del usuario no puede ser barrera para una atención médica acorde con su patología.</a:t>
                      </a:r>
                      <a:br>
                        <a:rPr lang="es-MX" sz="1200" b="0" i="0" u="none" strike="noStrike">
                          <a:solidFill>
                            <a:srgbClr val="000000"/>
                          </a:solidFill>
                          <a:effectLst/>
                          <a:latin typeface="Calibri" panose="020F0502020204030204" pitchFamily="34" charset="0"/>
                        </a:rPr>
                      </a:br>
                      <a:r>
                        <a:rPr lang="es-MX" sz="1200" b="0" i="0" u="none" strike="noStrike">
                          <a:solidFill>
                            <a:srgbClr val="000000"/>
                          </a:solidFill>
                          <a:effectLst/>
                          <a:latin typeface="Calibri" panose="020F0502020204030204" pitchFamily="34" charset="0"/>
                        </a:rPr>
                        <a:t>• La organización respeta la voluntad y autonomía del usuario.</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Calibri" panose="020F0502020204030204" pitchFamily="34" charset="0"/>
                        </a:rPr>
                        <a:t> </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17908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56" y="0"/>
            <a:ext cx="12319156"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347730" y="675759"/>
            <a:ext cx="11681138" cy="6001643"/>
          </a:xfrm>
          <a:prstGeom prst="rect">
            <a:avLst/>
          </a:prstGeom>
        </p:spPr>
        <p:txBody>
          <a:bodyPr wrap="square">
            <a:spAutoFit/>
          </a:bodyPr>
          <a:lstStyle/>
          <a:p>
            <a:pPr algn="ctr"/>
            <a:r>
              <a:rPr lang="es-MX" sz="3200" b="1" dirty="0"/>
              <a:t>RESOLUCION </a:t>
            </a:r>
            <a:r>
              <a:rPr lang="es-MX" sz="3200" b="1" dirty="0" smtClean="0"/>
              <a:t>2082 </a:t>
            </a:r>
            <a:r>
              <a:rPr lang="es-MX" sz="3200" b="1" dirty="0"/>
              <a:t>DE </a:t>
            </a:r>
            <a:r>
              <a:rPr lang="es-MX" sz="3200" b="1" dirty="0" smtClean="0"/>
              <a:t>2014</a:t>
            </a:r>
            <a:endParaRPr lang="es-MX" sz="3200" b="1" dirty="0">
              <a:solidFill>
                <a:srgbClr val="00B050"/>
              </a:solidFill>
            </a:endParaRPr>
          </a:p>
          <a:p>
            <a:pPr algn="ctr"/>
            <a:r>
              <a:rPr lang="es-MX" sz="3200" b="1" dirty="0" smtClean="0">
                <a:solidFill>
                  <a:srgbClr val="00B050"/>
                </a:solidFill>
              </a:rPr>
              <a:t>DISPOSICIONES PARA LA OPERATIVIDAD DEL SISTEMA UNICO DE ACREDITACION</a:t>
            </a:r>
            <a:endParaRPr lang="es-MX" sz="3200" b="1" dirty="0">
              <a:solidFill>
                <a:srgbClr val="00B050"/>
              </a:solidFill>
            </a:endParaRPr>
          </a:p>
          <a:p>
            <a:pPr algn="ctr"/>
            <a:r>
              <a:rPr lang="es-MX" sz="3200" b="1" dirty="0" smtClean="0">
                <a:solidFill>
                  <a:srgbClr val="00B050"/>
                </a:solidFill>
              </a:rPr>
              <a:t>EJES TRAZADORES:</a:t>
            </a:r>
          </a:p>
          <a:p>
            <a:pPr marL="457200" indent="-457200" algn="ctr">
              <a:buFont typeface="Arial" panose="020B0604020202020204" pitchFamily="34" charset="0"/>
              <a:buChar char="•"/>
            </a:pPr>
            <a:r>
              <a:rPr lang="es-MX" sz="3200" b="1" dirty="0" err="1" smtClean="0"/>
              <a:t>Atencion</a:t>
            </a:r>
            <a:r>
              <a:rPr lang="es-MX" sz="3200" b="1" dirty="0" smtClean="0"/>
              <a:t> centrada en el usuario de los servicios de salud</a:t>
            </a:r>
          </a:p>
          <a:p>
            <a:pPr marL="457200" indent="-457200" algn="ctr">
              <a:buFont typeface="Arial" panose="020B0604020202020204" pitchFamily="34" charset="0"/>
              <a:buChar char="•"/>
            </a:pPr>
            <a:r>
              <a:rPr lang="es-MX" sz="3200" b="1" dirty="0" err="1" smtClean="0"/>
              <a:t>Gestion</a:t>
            </a:r>
            <a:r>
              <a:rPr lang="es-MX" sz="3200" b="1" dirty="0" smtClean="0"/>
              <a:t> clínica excelente y segura</a:t>
            </a:r>
          </a:p>
          <a:p>
            <a:pPr marL="457200" indent="-457200" algn="ctr">
              <a:buFont typeface="Arial" panose="020B0604020202020204" pitchFamily="34" charset="0"/>
              <a:buChar char="•"/>
            </a:pPr>
            <a:r>
              <a:rPr lang="es-MX" sz="3200" b="1" dirty="0" err="1" smtClean="0"/>
              <a:t>Humanizacion</a:t>
            </a:r>
            <a:r>
              <a:rPr lang="es-MX" sz="3200" b="1" dirty="0" smtClean="0"/>
              <a:t> de la atención en salud</a:t>
            </a:r>
          </a:p>
          <a:p>
            <a:pPr marL="457200" indent="-457200" algn="ctr">
              <a:buFont typeface="Arial" panose="020B0604020202020204" pitchFamily="34" charset="0"/>
              <a:buChar char="•"/>
            </a:pPr>
            <a:r>
              <a:rPr lang="es-MX" sz="3200" b="1" dirty="0" err="1" smtClean="0"/>
              <a:t>Gestion</a:t>
            </a:r>
            <a:r>
              <a:rPr lang="es-MX" sz="3200" b="1" dirty="0" smtClean="0"/>
              <a:t> del riesgo</a:t>
            </a:r>
          </a:p>
          <a:p>
            <a:pPr marL="457200" indent="-457200" algn="ctr">
              <a:buFont typeface="Arial" panose="020B0604020202020204" pitchFamily="34" charset="0"/>
              <a:buChar char="•"/>
            </a:pPr>
            <a:r>
              <a:rPr lang="es-MX" sz="3200" b="1" dirty="0" err="1" smtClean="0"/>
              <a:t>Gestion</a:t>
            </a:r>
            <a:r>
              <a:rPr lang="es-MX" sz="3200" b="1" dirty="0" smtClean="0"/>
              <a:t> de la tecnología</a:t>
            </a:r>
          </a:p>
          <a:p>
            <a:pPr marL="457200" indent="-457200" algn="ctr">
              <a:buFont typeface="Arial" panose="020B0604020202020204" pitchFamily="34" charset="0"/>
              <a:buChar char="•"/>
            </a:pPr>
            <a:r>
              <a:rPr lang="es-MX" sz="3200" b="1" dirty="0" smtClean="0"/>
              <a:t>Proceso de transformación cultural permanente</a:t>
            </a:r>
          </a:p>
          <a:p>
            <a:pPr marL="457200" indent="-457200" algn="ctr">
              <a:buFont typeface="Arial" panose="020B0604020202020204" pitchFamily="34" charset="0"/>
              <a:buChar char="•"/>
            </a:pPr>
            <a:r>
              <a:rPr lang="es-MX" sz="3200" b="1" dirty="0" smtClean="0"/>
              <a:t>Responsabilidad social</a:t>
            </a:r>
          </a:p>
          <a:p>
            <a:pPr marL="457200" indent="-457200" algn="ctr">
              <a:buFont typeface="Arial" panose="020B0604020202020204" pitchFamily="34" charset="0"/>
              <a:buChar char="•"/>
            </a:pPr>
            <a:endParaRPr lang="es-CO" sz="3200" b="1" dirty="0"/>
          </a:p>
        </p:txBody>
      </p:sp>
    </p:spTree>
    <p:extLst>
      <p:ext uri="{BB962C8B-B14F-4D97-AF65-F5344CB8AC3E}">
        <p14:creationId xmlns:p14="http://schemas.microsoft.com/office/powerpoint/2010/main" val="179083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5" name="Imagen 4"/>
          <p:cNvPicPr>
            <a:picLocks noChangeAspect="1"/>
          </p:cNvPicPr>
          <p:nvPr/>
        </p:nvPicPr>
        <p:blipFill rotWithShape="1">
          <a:blip r:embed="rId3"/>
          <a:srcRect l="34225" t="28534" r="20246" b="14161"/>
          <a:stretch/>
        </p:blipFill>
        <p:spPr>
          <a:xfrm>
            <a:off x="991673" y="772793"/>
            <a:ext cx="10315978" cy="5499218"/>
          </a:xfrm>
          <a:prstGeom prst="rect">
            <a:avLst/>
          </a:prstGeom>
        </p:spPr>
      </p:pic>
    </p:spTree>
    <p:extLst>
      <p:ext uri="{BB962C8B-B14F-4D97-AF65-F5344CB8AC3E}">
        <p14:creationId xmlns:p14="http://schemas.microsoft.com/office/powerpoint/2010/main" val="840756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pic>
        <p:nvPicPr>
          <p:cNvPr id="4" name="Imagen 3"/>
          <p:cNvPicPr>
            <a:picLocks noChangeAspect="1"/>
          </p:cNvPicPr>
          <p:nvPr/>
        </p:nvPicPr>
        <p:blipFill rotWithShape="1">
          <a:blip r:embed="rId3"/>
          <a:srcRect l="36761" t="22522" r="16550" b="24119"/>
          <a:stretch/>
        </p:blipFill>
        <p:spPr>
          <a:xfrm>
            <a:off x="1078763" y="1004551"/>
            <a:ext cx="9726612" cy="5267459"/>
          </a:xfrm>
          <a:prstGeom prst="rect">
            <a:avLst/>
          </a:prstGeom>
        </p:spPr>
      </p:pic>
    </p:spTree>
    <p:extLst>
      <p:ext uri="{BB962C8B-B14F-4D97-AF65-F5344CB8AC3E}">
        <p14:creationId xmlns:p14="http://schemas.microsoft.com/office/powerpoint/2010/main" val="595237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4" name="CuadroTexto 3"/>
          <p:cNvSpPr txBox="1"/>
          <p:nvPr/>
        </p:nvSpPr>
        <p:spPr>
          <a:xfrm>
            <a:off x="556592" y="651413"/>
            <a:ext cx="11184834" cy="5601533"/>
          </a:xfrm>
          <a:prstGeom prst="rect">
            <a:avLst/>
          </a:prstGeom>
          <a:noFill/>
        </p:spPr>
        <p:txBody>
          <a:bodyPr wrap="square" rtlCol="0">
            <a:spAutoFit/>
          </a:bodyPr>
          <a:lstStyle/>
          <a:p>
            <a:r>
              <a:rPr lang="es-CO" sz="3200" b="1" u="sng" dirty="0" smtClean="0"/>
              <a:t>PROCESO DE AUTOEVALUACIÓN</a:t>
            </a:r>
          </a:p>
          <a:p>
            <a:endParaRPr lang="es-CO" sz="3200" b="1" u="sng" dirty="0" smtClean="0"/>
          </a:p>
          <a:p>
            <a:r>
              <a:rPr lang="es-CO" sz="2800" b="1" dirty="0" smtClean="0">
                <a:solidFill>
                  <a:srgbClr val="FF0000"/>
                </a:solidFill>
              </a:rPr>
              <a:t>Involucra la identificación de 3 dimensiones</a:t>
            </a:r>
          </a:p>
          <a:p>
            <a:endParaRPr lang="es-CO" sz="2800" dirty="0"/>
          </a:p>
          <a:p>
            <a:pPr algn="just"/>
            <a:r>
              <a:rPr lang="es-CO" sz="2800" b="1" u="sng" dirty="0" smtClean="0"/>
              <a:t>ENFOQUE</a:t>
            </a:r>
            <a:r>
              <a:rPr lang="es-CO" sz="2800" dirty="0" smtClean="0"/>
              <a:t>: </a:t>
            </a:r>
            <a:r>
              <a:rPr lang="es-CO" sz="2200" b="1" dirty="0" smtClean="0"/>
              <a:t>HACE REFERENCIA A LA DIRECTRICES, METODOS Y PROCESOS QUE EN FORMA SISTEMATICA Y METODICA UTILIZA LA INSTITUCION PARA  EJECUTAR Y LOGRAR EL PROPOSITO SOLICITADO EN CADA ESTANDAR Y LA FORMA EN QUE SE EVALUA Y MEJORA</a:t>
            </a:r>
          </a:p>
          <a:p>
            <a:pPr algn="just"/>
            <a:endParaRPr lang="es-CO" sz="2200" b="1" dirty="0" smtClean="0"/>
          </a:p>
          <a:p>
            <a:r>
              <a:rPr lang="es-CO" sz="2800" b="1" u="sng" dirty="0" smtClean="0">
                <a:solidFill>
                  <a:srgbClr val="0070C0"/>
                </a:solidFill>
              </a:rPr>
              <a:t>IMPLEMENTACION</a:t>
            </a:r>
            <a:r>
              <a:rPr lang="es-CO" sz="2800" b="1" dirty="0" smtClean="0">
                <a:solidFill>
                  <a:srgbClr val="0070C0"/>
                </a:solidFill>
              </a:rPr>
              <a:t>: </a:t>
            </a:r>
            <a:r>
              <a:rPr lang="es-CO" sz="2200" b="1" dirty="0" smtClean="0">
                <a:solidFill>
                  <a:srgbClr val="0070C0"/>
                </a:solidFill>
              </a:rPr>
              <a:t>DESPLIEGUE Y APLICACIÓN DEL ENFOQUE, A SU ALCANCE Y EXTENSION A LOS PROCESOS DE LA ENTIDAD QUE ALIQUE Y A LOS CLIENTES Y USUARIOS INTERNOS Y EXTERNOS</a:t>
            </a:r>
          </a:p>
          <a:p>
            <a:endParaRPr lang="es-CO" sz="2200" b="1" dirty="0">
              <a:solidFill>
                <a:srgbClr val="0070C0"/>
              </a:solidFill>
            </a:endParaRPr>
          </a:p>
          <a:p>
            <a:pPr algn="just"/>
            <a:r>
              <a:rPr lang="es-CO" sz="2800" b="1" dirty="0" smtClean="0">
                <a:solidFill>
                  <a:srgbClr val="FF0000"/>
                </a:solidFill>
              </a:rPr>
              <a:t>RESULTADO: </a:t>
            </a:r>
            <a:r>
              <a:rPr lang="es-CO" sz="2200" b="1" dirty="0" smtClean="0">
                <a:solidFill>
                  <a:srgbClr val="FF0000"/>
                </a:solidFill>
              </a:rPr>
              <a:t>HACE REFERENCIA A LOS LOGROS Y EFECTOS ALCANZADOS CON LA APLICACIÓN DEL ENFOQUE</a:t>
            </a:r>
          </a:p>
        </p:txBody>
      </p:sp>
    </p:spTree>
    <p:extLst>
      <p:ext uri="{BB962C8B-B14F-4D97-AF65-F5344CB8AC3E}">
        <p14:creationId xmlns:p14="http://schemas.microsoft.com/office/powerpoint/2010/main" val="1890753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824248" y="675759"/>
            <a:ext cx="10444766" cy="584775"/>
          </a:xfrm>
          <a:prstGeom prst="rect">
            <a:avLst/>
          </a:prstGeom>
        </p:spPr>
        <p:txBody>
          <a:bodyPr wrap="square">
            <a:spAutoFit/>
          </a:bodyPr>
          <a:lstStyle/>
          <a:p>
            <a:pPr algn="ctr"/>
            <a:r>
              <a:rPr lang="es-MX" sz="3200" b="1" dirty="0">
                <a:solidFill>
                  <a:srgbClr val="00B050"/>
                </a:solidFill>
              </a:rPr>
              <a:t>RESOLUCION 5095 DE 2018</a:t>
            </a:r>
            <a:endParaRPr lang="es-CO" sz="3200" b="1" dirty="0">
              <a:solidFill>
                <a:srgbClr val="00B050"/>
              </a:solidFill>
            </a:endParaRPr>
          </a:p>
        </p:txBody>
      </p:sp>
      <p:pic>
        <p:nvPicPr>
          <p:cNvPr id="4" name="Imagen 3"/>
          <p:cNvPicPr>
            <a:picLocks noChangeAspect="1"/>
          </p:cNvPicPr>
          <p:nvPr/>
        </p:nvPicPr>
        <p:blipFill>
          <a:blip r:embed="rId3"/>
          <a:stretch>
            <a:fillRect/>
          </a:stretch>
        </p:blipFill>
        <p:spPr>
          <a:xfrm>
            <a:off x="824248" y="1508592"/>
            <a:ext cx="10947042" cy="4866449"/>
          </a:xfrm>
          <a:prstGeom prst="rect">
            <a:avLst/>
          </a:prstGeom>
        </p:spPr>
      </p:pic>
    </p:spTree>
    <p:extLst>
      <p:ext uri="{BB962C8B-B14F-4D97-AF65-F5344CB8AC3E}">
        <p14:creationId xmlns:p14="http://schemas.microsoft.com/office/powerpoint/2010/main" val="1152168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4" name="CuadroTexto 3"/>
          <p:cNvSpPr txBox="1"/>
          <p:nvPr/>
        </p:nvSpPr>
        <p:spPr>
          <a:xfrm>
            <a:off x="569471" y="741567"/>
            <a:ext cx="11184834" cy="5509200"/>
          </a:xfrm>
          <a:prstGeom prst="rect">
            <a:avLst/>
          </a:prstGeom>
          <a:noFill/>
        </p:spPr>
        <p:txBody>
          <a:bodyPr wrap="square" rtlCol="0">
            <a:spAutoFit/>
          </a:bodyPr>
          <a:lstStyle/>
          <a:p>
            <a:r>
              <a:rPr lang="es-CO" sz="3200" b="1" u="sng" dirty="0" smtClean="0">
                <a:solidFill>
                  <a:prstClr val="black"/>
                </a:solidFill>
              </a:rPr>
              <a:t>MANUAL DE ESTANDARES SEGÚN RESOLUCION 5095 DE 2018</a:t>
            </a:r>
          </a:p>
          <a:p>
            <a:pPr lvl="0" algn="ctr"/>
            <a:endParaRPr lang="es-CO" sz="3200" b="1" u="sng" dirty="0">
              <a:solidFill>
                <a:prstClr val="black"/>
              </a:solidFill>
            </a:endParaRPr>
          </a:p>
          <a:p>
            <a:pPr lvl="0" algn="ctr"/>
            <a:r>
              <a:rPr lang="es-MX" sz="3200" b="1" dirty="0" smtClean="0">
                <a:solidFill>
                  <a:srgbClr val="00B050"/>
                </a:solidFill>
              </a:rPr>
              <a:t>8 </a:t>
            </a:r>
            <a:r>
              <a:rPr lang="es-MX" sz="3200" b="1" dirty="0">
                <a:solidFill>
                  <a:srgbClr val="00B050"/>
                </a:solidFill>
              </a:rPr>
              <a:t>GRUPOS DE ESTANDARES</a:t>
            </a:r>
            <a:r>
              <a:rPr lang="es-MX" sz="3200" b="1" dirty="0" smtClean="0">
                <a:solidFill>
                  <a:srgbClr val="00B050"/>
                </a:solidFill>
              </a:rPr>
              <a:t>:</a:t>
            </a:r>
          </a:p>
          <a:p>
            <a:pPr lvl="0" algn="ctr"/>
            <a:endParaRPr lang="es-MX" sz="3200" b="1" dirty="0">
              <a:solidFill>
                <a:srgbClr val="00B050"/>
              </a:solidFill>
            </a:endParaRPr>
          </a:p>
          <a:p>
            <a:pPr lvl="0" algn="just">
              <a:buFont typeface="Arial" panose="020B0604020202020204" pitchFamily="34" charset="0"/>
              <a:buChar char="•"/>
            </a:pPr>
            <a:r>
              <a:rPr lang="es-MX" sz="2800" b="1" dirty="0" smtClean="0">
                <a:solidFill>
                  <a:srgbClr val="FF0000"/>
                </a:solidFill>
                <a:latin typeface="roboto"/>
              </a:rPr>
              <a:t>Grupo </a:t>
            </a:r>
            <a:r>
              <a:rPr lang="es-MX" sz="2800" b="1" dirty="0">
                <a:solidFill>
                  <a:srgbClr val="FF0000"/>
                </a:solidFill>
                <a:latin typeface="roboto"/>
              </a:rPr>
              <a:t>de estándares </a:t>
            </a:r>
            <a:r>
              <a:rPr lang="es-MX" sz="2800" b="1" dirty="0" smtClean="0">
                <a:solidFill>
                  <a:srgbClr val="FF0000"/>
                </a:solidFill>
                <a:latin typeface="roboto"/>
              </a:rPr>
              <a:t>del cliente asistencial</a:t>
            </a:r>
            <a:endParaRPr lang="es-MX" sz="2800" b="1" dirty="0">
              <a:solidFill>
                <a:srgbClr val="FF0000"/>
              </a:solidFill>
              <a:latin typeface="roboto"/>
            </a:endParaRPr>
          </a:p>
          <a:p>
            <a:pPr lvl="0" algn="just">
              <a:buFont typeface="Arial" panose="020B0604020202020204" pitchFamily="34" charset="0"/>
              <a:buChar char="•"/>
            </a:pPr>
            <a:r>
              <a:rPr lang="es-MX" sz="2800" dirty="0">
                <a:solidFill>
                  <a:srgbClr val="393939"/>
                </a:solidFill>
                <a:latin typeface="roboto"/>
              </a:rPr>
              <a:t>Grupo de estándares de direccionamiento</a:t>
            </a:r>
          </a:p>
          <a:p>
            <a:pPr lvl="0" algn="just">
              <a:buFont typeface="Arial" panose="020B0604020202020204" pitchFamily="34" charset="0"/>
              <a:buChar char="•"/>
            </a:pPr>
            <a:r>
              <a:rPr lang="es-MX" sz="2800" dirty="0">
                <a:solidFill>
                  <a:srgbClr val="393939"/>
                </a:solidFill>
                <a:latin typeface="roboto"/>
              </a:rPr>
              <a:t>Grupo de estándares de gerencia</a:t>
            </a:r>
          </a:p>
          <a:p>
            <a:pPr lvl="0" algn="just">
              <a:buFont typeface="Arial" panose="020B0604020202020204" pitchFamily="34" charset="0"/>
              <a:buChar char="•"/>
            </a:pPr>
            <a:r>
              <a:rPr lang="es-MX" sz="2800" dirty="0">
                <a:solidFill>
                  <a:srgbClr val="393939"/>
                </a:solidFill>
                <a:latin typeface="roboto"/>
              </a:rPr>
              <a:t>Grupo de estándares de gerencia del talento humano</a:t>
            </a:r>
          </a:p>
          <a:p>
            <a:pPr lvl="0" algn="just">
              <a:buFont typeface="Arial" panose="020B0604020202020204" pitchFamily="34" charset="0"/>
              <a:buChar char="•"/>
            </a:pPr>
            <a:r>
              <a:rPr lang="es-MX" sz="2800" dirty="0">
                <a:solidFill>
                  <a:srgbClr val="393939"/>
                </a:solidFill>
                <a:latin typeface="roboto"/>
              </a:rPr>
              <a:t>Grupo de estándares de gerencia del ambiente físico</a:t>
            </a:r>
          </a:p>
          <a:p>
            <a:pPr lvl="0" algn="just">
              <a:buFont typeface="Arial" panose="020B0604020202020204" pitchFamily="34" charset="0"/>
              <a:buChar char="•"/>
            </a:pPr>
            <a:r>
              <a:rPr lang="es-MX" sz="2800" dirty="0">
                <a:solidFill>
                  <a:srgbClr val="393939"/>
                </a:solidFill>
                <a:latin typeface="roboto"/>
              </a:rPr>
              <a:t>Grupo de estándares de gestión de tecnología</a:t>
            </a:r>
          </a:p>
          <a:p>
            <a:pPr lvl="0" algn="just">
              <a:buFont typeface="Arial" panose="020B0604020202020204" pitchFamily="34" charset="0"/>
              <a:buChar char="•"/>
            </a:pPr>
            <a:r>
              <a:rPr lang="es-MX" sz="2800" dirty="0">
                <a:solidFill>
                  <a:srgbClr val="393939"/>
                </a:solidFill>
                <a:latin typeface="roboto"/>
              </a:rPr>
              <a:t>Grupo de estándares de gerencia de la información</a:t>
            </a:r>
          </a:p>
          <a:p>
            <a:pPr lvl="0" algn="just">
              <a:buFont typeface="Arial" panose="020B0604020202020204" pitchFamily="34" charset="0"/>
              <a:buChar char="•"/>
            </a:pPr>
            <a:r>
              <a:rPr lang="es-MX" sz="2800" dirty="0">
                <a:solidFill>
                  <a:srgbClr val="393939"/>
                </a:solidFill>
                <a:latin typeface="roboto"/>
              </a:rPr>
              <a:t>Grupo de estándares de mejoramiento de la </a:t>
            </a:r>
            <a:r>
              <a:rPr lang="es-MX" sz="2800" dirty="0" smtClean="0">
                <a:solidFill>
                  <a:srgbClr val="393939"/>
                </a:solidFill>
                <a:latin typeface="roboto"/>
              </a:rPr>
              <a:t>calidad</a:t>
            </a:r>
            <a:endParaRPr lang="es-MX" sz="2800" dirty="0">
              <a:solidFill>
                <a:srgbClr val="393939"/>
              </a:solidFill>
              <a:latin typeface="roboto"/>
            </a:endParaRPr>
          </a:p>
        </p:txBody>
      </p:sp>
    </p:spTree>
    <p:extLst>
      <p:ext uri="{BB962C8B-B14F-4D97-AF65-F5344CB8AC3E}">
        <p14:creationId xmlns:p14="http://schemas.microsoft.com/office/powerpoint/2010/main" val="2069308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270455" y="546969"/>
            <a:ext cx="11539471" cy="1569660"/>
          </a:xfrm>
          <a:prstGeom prst="rect">
            <a:avLst/>
          </a:prstGeom>
        </p:spPr>
        <p:txBody>
          <a:bodyPr wrap="square">
            <a:spAutoFit/>
          </a:bodyPr>
          <a:lstStyle/>
          <a:p>
            <a:pPr algn="ctr"/>
            <a:r>
              <a:rPr lang="es-MX" sz="3200" b="1" dirty="0" smtClean="0">
                <a:solidFill>
                  <a:srgbClr val="00B050"/>
                </a:solidFill>
              </a:rPr>
              <a:t>RESOLUCION 5095 DE 2018</a:t>
            </a:r>
          </a:p>
          <a:p>
            <a:pPr algn="ctr"/>
            <a:endParaRPr lang="es-MX" sz="3200" b="1" dirty="0" smtClean="0">
              <a:solidFill>
                <a:srgbClr val="00B050"/>
              </a:solidFill>
            </a:endParaRPr>
          </a:p>
          <a:p>
            <a:pPr algn="ctr"/>
            <a:endParaRPr lang="es-CO" sz="3200" b="1" dirty="0">
              <a:solidFill>
                <a:srgbClr val="00B050"/>
              </a:solidFill>
            </a:endParaRPr>
          </a:p>
        </p:txBody>
      </p:sp>
      <p:pic>
        <p:nvPicPr>
          <p:cNvPr id="5" name="Imagen 4"/>
          <p:cNvPicPr>
            <a:picLocks noChangeAspect="1"/>
          </p:cNvPicPr>
          <p:nvPr/>
        </p:nvPicPr>
        <p:blipFill rotWithShape="1">
          <a:blip r:embed="rId3"/>
          <a:srcRect l="29050" t="27782" r="8732" b="26938"/>
          <a:stretch/>
        </p:blipFill>
        <p:spPr>
          <a:xfrm>
            <a:off x="772733" y="2163653"/>
            <a:ext cx="10856890" cy="3863662"/>
          </a:xfrm>
          <a:prstGeom prst="rect">
            <a:avLst/>
          </a:prstGeom>
        </p:spPr>
      </p:pic>
      <p:sp>
        <p:nvSpPr>
          <p:cNvPr id="6" name="Rectángulo 5"/>
          <p:cNvSpPr/>
          <p:nvPr/>
        </p:nvSpPr>
        <p:spPr>
          <a:xfrm>
            <a:off x="270456" y="1136027"/>
            <a:ext cx="11539470" cy="523220"/>
          </a:xfrm>
          <a:prstGeom prst="rect">
            <a:avLst/>
          </a:prstGeom>
        </p:spPr>
        <p:txBody>
          <a:bodyPr wrap="square">
            <a:spAutoFit/>
          </a:bodyPr>
          <a:lstStyle/>
          <a:p>
            <a:r>
              <a:rPr lang="es-MX" sz="2800" b="1" dirty="0">
                <a:solidFill>
                  <a:srgbClr val="393939"/>
                </a:solidFill>
                <a:latin typeface="roboto"/>
              </a:rPr>
              <a:t>Grupo de estándares del proceso de atención al cliente asistencial</a:t>
            </a:r>
            <a:endParaRPr lang="es-CO" b="1" dirty="0"/>
          </a:p>
        </p:txBody>
      </p:sp>
    </p:spTree>
    <p:extLst>
      <p:ext uri="{BB962C8B-B14F-4D97-AF65-F5344CB8AC3E}">
        <p14:creationId xmlns:p14="http://schemas.microsoft.com/office/powerpoint/2010/main" val="237555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9E1E838F-EB88-4791-9FF3-868FAE0A9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45"/>
            <a:ext cx="12192000" cy="6858000"/>
          </a:xfrm>
          <a:prstGeom prst="rect">
            <a:avLst/>
          </a:prstGeom>
        </p:spPr>
      </p:pic>
      <p:sp>
        <p:nvSpPr>
          <p:cNvPr id="3" name="AutoShape 2" descr="blob:https://web.whatsapp.com/74fc8da9-d993-435d-8c09-5ace046f78c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solidFill>
                <a:prstClr val="black"/>
              </a:solidFill>
            </a:endParaRPr>
          </a:p>
        </p:txBody>
      </p:sp>
      <p:sp>
        <p:nvSpPr>
          <p:cNvPr id="2" name="Rectángulo 1"/>
          <p:cNvSpPr/>
          <p:nvPr/>
        </p:nvSpPr>
        <p:spPr>
          <a:xfrm>
            <a:off x="824248" y="675759"/>
            <a:ext cx="10444766" cy="584775"/>
          </a:xfrm>
          <a:prstGeom prst="rect">
            <a:avLst/>
          </a:prstGeom>
        </p:spPr>
        <p:txBody>
          <a:bodyPr wrap="square">
            <a:spAutoFit/>
          </a:bodyPr>
          <a:lstStyle/>
          <a:p>
            <a:pPr algn="ctr"/>
            <a:r>
              <a:rPr lang="es-MX" sz="3200" b="1" dirty="0">
                <a:solidFill>
                  <a:srgbClr val="00B050"/>
                </a:solidFill>
              </a:rPr>
              <a:t>RESOLUCION 5095 DE 2018</a:t>
            </a:r>
            <a:endParaRPr lang="es-CO" sz="3200" b="1" dirty="0">
              <a:solidFill>
                <a:srgbClr val="00B050"/>
              </a:solidFill>
            </a:endParaRPr>
          </a:p>
        </p:txBody>
      </p:sp>
      <p:pic>
        <p:nvPicPr>
          <p:cNvPr id="4" name="Imagen 3"/>
          <p:cNvPicPr>
            <a:picLocks noChangeAspect="1"/>
          </p:cNvPicPr>
          <p:nvPr/>
        </p:nvPicPr>
        <p:blipFill rotWithShape="1">
          <a:blip r:embed="rId3"/>
          <a:srcRect l="35070" t="30225" r="16550" b="17919"/>
          <a:stretch/>
        </p:blipFill>
        <p:spPr>
          <a:xfrm>
            <a:off x="460375" y="2073499"/>
            <a:ext cx="11246521" cy="4340180"/>
          </a:xfrm>
          <a:prstGeom prst="rect">
            <a:avLst/>
          </a:prstGeom>
        </p:spPr>
      </p:pic>
      <p:sp>
        <p:nvSpPr>
          <p:cNvPr id="5" name="CuadroTexto 4"/>
          <p:cNvSpPr txBox="1"/>
          <p:nvPr/>
        </p:nvSpPr>
        <p:spPr>
          <a:xfrm>
            <a:off x="1880316" y="1416674"/>
            <a:ext cx="7933386" cy="646331"/>
          </a:xfrm>
          <a:prstGeom prst="rect">
            <a:avLst/>
          </a:prstGeom>
          <a:noFill/>
        </p:spPr>
        <p:txBody>
          <a:bodyPr wrap="square" rtlCol="0">
            <a:spAutoFit/>
          </a:bodyPr>
          <a:lstStyle/>
          <a:p>
            <a:pPr algn="ctr"/>
            <a:r>
              <a:rPr lang="es-CO" sz="3600" b="1" dirty="0" smtClean="0"/>
              <a:t>ESTANDARES DE APOYO</a:t>
            </a:r>
            <a:endParaRPr lang="es-CO" sz="3600" b="1" dirty="0"/>
          </a:p>
        </p:txBody>
      </p:sp>
    </p:spTree>
    <p:extLst>
      <p:ext uri="{BB962C8B-B14F-4D97-AF65-F5344CB8AC3E}">
        <p14:creationId xmlns:p14="http://schemas.microsoft.com/office/powerpoint/2010/main" val="300123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1665</Words>
  <Application>Microsoft Office PowerPoint</Application>
  <PresentationFormat>Panorámica</PresentationFormat>
  <Paragraphs>197</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roboto</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HENRRY MARTINEZ</dc:creator>
  <cp:lastModifiedBy>HENRRY MARTINEZ</cp:lastModifiedBy>
  <cp:revision>11</cp:revision>
  <dcterms:created xsi:type="dcterms:W3CDTF">2023-04-03T14:47:42Z</dcterms:created>
  <dcterms:modified xsi:type="dcterms:W3CDTF">2023-04-03T21:03:13Z</dcterms:modified>
</cp:coreProperties>
</file>