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92" r:id="rId4"/>
    <p:sldId id="293" r:id="rId5"/>
    <p:sldId id="294" r:id="rId6"/>
    <p:sldId id="259" r:id="rId7"/>
    <p:sldId id="286" r:id="rId8"/>
    <p:sldId id="261" r:id="rId9"/>
    <p:sldId id="285" r:id="rId10"/>
    <p:sldId id="287" r:id="rId11"/>
    <p:sldId id="266" r:id="rId12"/>
    <p:sldId id="288" r:id="rId13"/>
    <p:sldId id="267" r:id="rId14"/>
    <p:sldId id="289" r:id="rId15"/>
    <p:sldId id="290" r:id="rId16"/>
    <p:sldId id="291" r:id="rId17"/>
    <p:sldId id="265" r:id="rId18"/>
    <p:sldId id="295" r:id="rId19"/>
    <p:sldId id="281" r:id="rId20"/>
    <p:sldId id="282" r:id="rId21"/>
    <p:sldId id="283" r:id="rId22"/>
    <p:sldId id="296" r:id="rId23"/>
    <p:sldId id="298" r:id="rId24"/>
    <p:sldId id="297" r:id="rId25"/>
    <p:sldId id="284" r:id="rId26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5" autoAdjust="0"/>
    <p:restoredTop sz="94660"/>
  </p:normalViewPr>
  <p:slideViewPr>
    <p:cSldViewPr snapToGrid="0">
      <p:cViewPr varScale="1">
        <p:scale>
          <a:sx n="80" d="100"/>
          <a:sy n="80" d="100"/>
        </p:scale>
        <p:origin x="18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475D0-6401-4D19-A28C-79DBFD44C0E0}" type="datetimeFigureOut">
              <a:rPr lang="es-CO" smtClean="0"/>
              <a:t>17/03/2024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554D2-2607-4B07-9A35-2A4FC8264F1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980483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475D0-6401-4D19-A28C-79DBFD44C0E0}" type="datetimeFigureOut">
              <a:rPr lang="es-CO" smtClean="0"/>
              <a:t>17/03/2024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554D2-2607-4B07-9A35-2A4FC8264F1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13504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475D0-6401-4D19-A28C-79DBFD44C0E0}" type="datetimeFigureOut">
              <a:rPr lang="es-CO" smtClean="0"/>
              <a:t>17/03/2024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554D2-2607-4B07-9A35-2A4FC8264F1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130355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475D0-6401-4D19-A28C-79DBFD44C0E0}" type="datetimeFigureOut">
              <a:rPr lang="es-CO" smtClean="0"/>
              <a:t>17/03/2024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554D2-2607-4B07-9A35-2A4FC8264F1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498474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475D0-6401-4D19-A28C-79DBFD44C0E0}" type="datetimeFigureOut">
              <a:rPr lang="es-CO" smtClean="0"/>
              <a:t>17/03/2024</a:t>
            </a:fld>
            <a:endParaRPr lang="es-CO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554D2-2607-4B07-9A35-2A4FC8264F1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096651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475D0-6401-4D19-A28C-79DBFD44C0E0}" type="datetimeFigureOut">
              <a:rPr lang="es-CO" smtClean="0"/>
              <a:t>17/03/2024</a:t>
            </a:fld>
            <a:endParaRPr lang="es-CO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554D2-2607-4B07-9A35-2A4FC8264F1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005452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475D0-6401-4D19-A28C-79DBFD44C0E0}" type="datetimeFigureOut">
              <a:rPr lang="es-CO" smtClean="0"/>
              <a:t>17/03/2024</a:t>
            </a:fld>
            <a:endParaRPr lang="es-CO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554D2-2607-4B07-9A35-2A4FC8264F1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012363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475D0-6401-4D19-A28C-79DBFD44C0E0}" type="datetimeFigureOut">
              <a:rPr lang="es-CO" smtClean="0"/>
              <a:t>17/03/2024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554D2-2607-4B07-9A35-2A4FC8264F1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725817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475D0-6401-4D19-A28C-79DBFD44C0E0}" type="datetimeFigureOut">
              <a:rPr lang="es-CO" smtClean="0"/>
              <a:t>17/03/2024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554D2-2607-4B07-9A35-2A4FC8264F1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704459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475D0-6401-4D19-A28C-79DBFD44C0E0}" type="datetimeFigureOut">
              <a:rPr lang="es-CO" smtClean="0"/>
              <a:t>17/03/2024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554D2-2607-4B07-9A35-2A4FC8264F1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16308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475D0-6401-4D19-A28C-79DBFD44C0E0}" type="datetimeFigureOut">
              <a:rPr lang="es-CO" smtClean="0"/>
              <a:t>17/03/2024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554D2-2607-4B07-9A35-2A4FC8264F1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48808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1475D0-6401-4D19-A28C-79DBFD44C0E0}" type="datetimeFigureOut">
              <a:rPr lang="es-CO" smtClean="0"/>
              <a:t>17/03/2024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B554D2-2607-4B07-9A35-2A4FC8264F1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55844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5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5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openxmlformats.org/officeDocument/2006/relationships/image" Target="../media/image5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g"/><Relationship Id="rId4" Type="http://schemas.openxmlformats.org/officeDocument/2006/relationships/image" Target="../media/image5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5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g"/><Relationship Id="rId4" Type="http://schemas.openxmlformats.org/officeDocument/2006/relationships/image" Target="../media/image5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g"/><Relationship Id="rId4" Type="http://schemas.openxmlformats.org/officeDocument/2006/relationships/image" Target="../media/image5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g"/><Relationship Id="rId4" Type="http://schemas.openxmlformats.org/officeDocument/2006/relationships/image" Target="../media/image5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g"/><Relationship Id="rId4" Type="http://schemas.openxmlformats.org/officeDocument/2006/relationships/image" Target="../media/image5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5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g"/><Relationship Id="rId4" Type="http://schemas.openxmlformats.org/officeDocument/2006/relationships/image" Target="../media/image5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g"/><Relationship Id="rId4" Type="http://schemas.openxmlformats.org/officeDocument/2006/relationships/image" Target="../media/image5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5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5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5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g"/><Relationship Id="rId5" Type="http://schemas.openxmlformats.org/officeDocument/2006/relationships/image" Target="../media/image22.jpg"/><Relationship Id="rId4" Type="http://schemas.openxmlformats.org/officeDocument/2006/relationships/image" Target="../media/image5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g"/><Relationship Id="rId5" Type="http://schemas.openxmlformats.org/officeDocument/2006/relationships/image" Target="../media/image24.jpg"/><Relationship Id="rId4" Type="http://schemas.openxmlformats.org/officeDocument/2006/relationships/image" Target="../media/image5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g"/><Relationship Id="rId5" Type="http://schemas.openxmlformats.org/officeDocument/2006/relationships/image" Target="../media/image26.jpg"/><Relationship Id="rId4" Type="http://schemas.openxmlformats.org/officeDocument/2006/relationships/image" Target="../media/image5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93AC9062-0374-48FA-9921-47FE904D252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36"/>
          <a:stretch/>
        </p:blipFill>
        <p:spPr>
          <a:xfrm>
            <a:off x="0" y="-46782"/>
            <a:ext cx="12192000" cy="6951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635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6E285F07-3974-4681-BA9B-46A783F2430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96" y="-29029"/>
            <a:ext cx="12192000" cy="685800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4752470" y="2033338"/>
            <a:ext cx="35854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5400" b="1" dirty="0" smtClean="0">
                <a:solidFill>
                  <a:schemeClr val="accent6"/>
                </a:solidFill>
                <a:latin typeface="Arial Black" panose="020B0A04020102020204" pitchFamily="34" charset="0"/>
              </a:rPr>
              <a:t>CAMINO</a:t>
            </a:r>
            <a:endParaRPr lang="es-CO" sz="5400" b="1" dirty="0">
              <a:solidFill>
                <a:schemeClr val="accent6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904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7C022E8C-AB60-440D-93F5-7371E3C6CDE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Gráfico 5">
            <a:extLst>
              <a:ext uri="{FF2B5EF4-FFF2-40B4-BE49-F238E27FC236}">
                <a16:creationId xmlns:a16="http://schemas.microsoft.com/office/drawing/2014/main" xmlns="" id="{E5B13D08-DD7B-451B-B8CB-98AC04A0FB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8865477" y="5706808"/>
            <a:ext cx="2958663" cy="654269"/>
          </a:xfrm>
          <a:prstGeom prst="rect">
            <a:avLst/>
          </a:prstGeom>
        </p:spPr>
      </p:pic>
      <p:sp>
        <p:nvSpPr>
          <p:cNvPr id="3" name="AutoShape 2" descr="blob:https://web.whatsapp.com/74fc8da9-d993-435d-8c09-5ace046f78c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>
              <a:solidFill>
                <a:prstClr val="black"/>
              </a:solidFill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1500188" y="495290"/>
            <a:ext cx="966368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800" dirty="0" smtClean="0">
                <a:solidFill>
                  <a:srgbClr val="70AD47"/>
                </a:solidFill>
                <a:latin typeface="Arial Black" panose="020B0A04020102020204" pitchFamily="34" charset="0"/>
              </a:rPr>
              <a:t>IAMI: INSTITUCIONES AMIGAS DE LA MUJER Y LA INFANCIA INTEGRAL</a:t>
            </a:r>
            <a:endParaRPr lang="es-CO" sz="4800" dirty="0">
              <a:solidFill>
                <a:srgbClr val="70AD47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1402915" y="3116934"/>
            <a:ext cx="976095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3600" b="1" dirty="0" smtClean="0">
                <a:solidFill>
                  <a:srgbClr val="202124"/>
                </a:solidFill>
                <a:latin typeface="Google Sans"/>
              </a:rPr>
              <a:t>Estrategia propuesta por la UNICEF Y OMS: modelo de calidad y respeto basado en la Nutrición de la mujer e infantes.</a:t>
            </a:r>
            <a:endParaRPr lang="es-MX" sz="3600" dirty="0">
              <a:solidFill>
                <a:srgbClr val="202124"/>
              </a:solidFill>
              <a:latin typeface="Google Sans"/>
            </a:endParaRPr>
          </a:p>
        </p:txBody>
      </p:sp>
    </p:spTree>
    <p:extLst>
      <p:ext uri="{BB962C8B-B14F-4D97-AF65-F5344CB8AC3E}">
        <p14:creationId xmlns:p14="http://schemas.microsoft.com/office/powerpoint/2010/main" val="2861538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7C022E8C-AB60-440D-93F5-7371E3C6CDE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Gráfico 5">
            <a:extLst>
              <a:ext uri="{FF2B5EF4-FFF2-40B4-BE49-F238E27FC236}">
                <a16:creationId xmlns:a16="http://schemas.microsoft.com/office/drawing/2014/main" xmlns="" id="{E5B13D08-DD7B-451B-B8CB-98AC04A0FB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8865477" y="5706808"/>
            <a:ext cx="2958663" cy="654269"/>
          </a:xfrm>
          <a:prstGeom prst="rect">
            <a:avLst/>
          </a:prstGeom>
        </p:spPr>
      </p:pic>
      <p:sp>
        <p:nvSpPr>
          <p:cNvPr id="3" name="AutoShape 2" descr="blob:https://web.whatsapp.com/74fc8da9-d993-435d-8c09-5ace046f78c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>
              <a:solidFill>
                <a:prstClr val="black"/>
              </a:solidFill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685798" y="495290"/>
            <a:ext cx="10828420" cy="643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800" dirty="0" smtClean="0">
                <a:solidFill>
                  <a:srgbClr val="70AD47"/>
                </a:solidFill>
                <a:latin typeface="Arial Black" panose="020B0A04020102020204" pitchFamily="34" charset="0"/>
              </a:rPr>
              <a:t>IAMI</a:t>
            </a:r>
          </a:p>
          <a:p>
            <a:pPr algn="ctr"/>
            <a:endParaRPr lang="es-MX" sz="4800" dirty="0" smtClean="0">
              <a:solidFill>
                <a:srgbClr val="70AD47"/>
              </a:solidFill>
              <a:latin typeface="Arial Black" panose="020B0A04020102020204" pitchFamily="34" charset="0"/>
            </a:endParaRPr>
          </a:p>
          <a:p>
            <a:pPr algn="ctr"/>
            <a:r>
              <a:rPr lang="es-MX" sz="4800" dirty="0" smtClean="0">
                <a:solidFill>
                  <a:srgbClr val="70AD47"/>
                </a:solidFill>
                <a:latin typeface="Arial Black" panose="020B0A04020102020204" pitchFamily="34" charset="0"/>
              </a:rPr>
              <a:t>Historia:</a:t>
            </a:r>
          </a:p>
          <a:p>
            <a:pPr algn="ctr"/>
            <a:endParaRPr lang="es-MX" sz="4800" dirty="0" smtClean="0">
              <a:solidFill>
                <a:srgbClr val="70AD47"/>
              </a:solidFill>
              <a:latin typeface="Arial Black" panose="020B0A04020102020204" pitchFamily="34" charset="0"/>
            </a:endParaRPr>
          </a:p>
          <a:p>
            <a:pPr algn="just"/>
            <a:r>
              <a:rPr lang="es-MX" sz="4400" dirty="0" smtClean="0">
                <a:solidFill>
                  <a:srgbClr val="70AD47"/>
                </a:solidFill>
                <a:latin typeface="Arial Black" panose="020B0A04020102020204" pitchFamily="34" charset="0"/>
              </a:rPr>
              <a:t>En 1989 OMS Y UNICEF propone unos criterios globales para evaluar los 10 pasos (cumbre mundial para la infancia</a:t>
            </a:r>
          </a:p>
          <a:p>
            <a:pPr algn="just"/>
            <a:endParaRPr lang="es-CO" sz="4400" dirty="0">
              <a:solidFill>
                <a:srgbClr val="70AD47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0624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7C022E8C-AB60-440D-93F5-7371E3C6CDE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Gráfico 5">
            <a:extLst>
              <a:ext uri="{FF2B5EF4-FFF2-40B4-BE49-F238E27FC236}">
                <a16:creationId xmlns:a16="http://schemas.microsoft.com/office/drawing/2014/main" xmlns="" id="{E5B13D08-DD7B-451B-B8CB-98AC04A0FB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8865477" y="5706808"/>
            <a:ext cx="2958663" cy="654269"/>
          </a:xfrm>
          <a:prstGeom prst="rect">
            <a:avLst/>
          </a:prstGeom>
        </p:spPr>
      </p:pic>
      <p:sp>
        <p:nvSpPr>
          <p:cNvPr id="3" name="AutoShape 2" descr="blob:https://web.whatsapp.com/74fc8da9-d993-435d-8c09-5ace046f78c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>
              <a:solidFill>
                <a:prstClr val="black"/>
              </a:solidFill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460375" y="495290"/>
            <a:ext cx="11053843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800" dirty="0" smtClean="0">
                <a:solidFill>
                  <a:srgbClr val="70AD47"/>
                </a:solidFill>
                <a:latin typeface="Arial Black" panose="020B0A04020102020204" pitchFamily="34" charset="0"/>
              </a:rPr>
              <a:t>IAMI</a:t>
            </a:r>
          </a:p>
          <a:p>
            <a:pPr algn="ctr"/>
            <a:r>
              <a:rPr lang="es-MX" sz="3200" dirty="0" smtClean="0">
                <a:solidFill>
                  <a:srgbClr val="70AD47"/>
                </a:solidFill>
                <a:latin typeface="Arial Black" panose="020B0A04020102020204" pitchFamily="34" charset="0"/>
              </a:rPr>
              <a:t>Marco Legal:</a:t>
            </a:r>
          </a:p>
          <a:p>
            <a:pPr algn="ctr"/>
            <a:endParaRPr lang="es-MX" sz="3200" dirty="0" smtClean="0">
              <a:solidFill>
                <a:srgbClr val="70AD47"/>
              </a:solidFill>
              <a:latin typeface="Arial Black" panose="020B0A04020102020204" pitchFamily="34" charset="0"/>
            </a:endParaRPr>
          </a:p>
          <a:p>
            <a:pPr algn="just"/>
            <a:r>
              <a:rPr lang="es-MX" sz="2400" dirty="0" smtClean="0">
                <a:solidFill>
                  <a:srgbClr val="70AD47"/>
                </a:solidFill>
                <a:latin typeface="Arial Black" panose="020B0A04020102020204" pitchFamily="34" charset="0"/>
              </a:rPr>
              <a:t>1991 Plan decenal Lactancia Materna: Promoción y Protección de la lactancia materna</a:t>
            </a:r>
          </a:p>
          <a:p>
            <a:pPr algn="just"/>
            <a:r>
              <a:rPr lang="es-MX" sz="2400" dirty="0" smtClean="0">
                <a:solidFill>
                  <a:srgbClr val="70AD47"/>
                </a:solidFill>
                <a:latin typeface="Arial Black" panose="020B0A04020102020204" pitchFamily="34" charset="0"/>
              </a:rPr>
              <a:t>Art. 44 de la C.N.: Derechos de los niños y niñas</a:t>
            </a:r>
          </a:p>
          <a:p>
            <a:pPr algn="just"/>
            <a:r>
              <a:rPr lang="es-MX" sz="2400" dirty="0" smtClean="0">
                <a:solidFill>
                  <a:srgbClr val="70AD47"/>
                </a:solidFill>
                <a:latin typeface="Arial Black" panose="020B0A04020102020204" pitchFamily="34" charset="0"/>
              </a:rPr>
              <a:t>Ley 1122/2007: calidad: atención oportuna y personalizada</a:t>
            </a:r>
          </a:p>
          <a:p>
            <a:pPr algn="just"/>
            <a:r>
              <a:rPr lang="es-MX" sz="2400" dirty="0" smtClean="0">
                <a:solidFill>
                  <a:srgbClr val="70AD47"/>
                </a:solidFill>
                <a:latin typeface="Arial Black" panose="020B0A04020102020204" pitchFamily="34" charset="0"/>
              </a:rPr>
              <a:t>Ley 1098 de 2006: ley de Infancia y Adolescencia</a:t>
            </a:r>
          </a:p>
          <a:p>
            <a:pPr algn="just"/>
            <a:r>
              <a:rPr lang="es-MX" sz="2400" dirty="0" smtClean="0">
                <a:solidFill>
                  <a:srgbClr val="70AD47"/>
                </a:solidFill>
                <a:latin typeface="Arial Black" panose="020B0A04020102020204" pitchFamily="34" charset="0"/>
              </a:rPr>
              <a:t>Decreto 3039/2007: plan decenal de salud publica: prioridades</a:t>
            </a:r>
          </a:p>
          <a:p>
            <a:pPr algn="just"/>
            <a:r>
              <a:rPr lang="es-MX" sz="2400" dirty="0" smtClean="0">
                <a:solidFill>
                  <a:srgbClr val="70AD47"/>
                </a:solidFill>
                <a:latin typeface="Arial Black" panose="020B0A04020102020204" pitchFamily="34" charset="0"/>
              </a:rPr>
              <a:t>Decreto 1396/1992: crea concejo nacional de apoyo a la lactancia materna</a:t>
            </a:r>
          </a:p>
          <a:p>
            <a:pPr algn="just"/>
            <a:r>
              <a:rPr lang="es-MX" sz="2400" dirty="0" smtClean="0">
                <a:solidFill>
                  <a:srgbClr val="70AD47"/>
                </a:solidFill>
                <a:latin typeface="Arial Black" panose="020B0A04020102020204" pitchFamily="34" charset="0"/>
              </a:rPr>
              <a:t>Decreto 1397/1992: promueve la lactancia materna</a:t>
            </a:r>
          </a:p>
          <a:p>
            <a:pPr algn="ctr"/>
            <a:endParaRPr lang="es-MX" sz="2800" dirty="0" smtClean="0">
              <a:solidFill>
                <a:srgbClr val="70AD47"/>
              </a:solidFill>
              <a:latin typeface="Arial Black" panose="020B0A04020102020204" pitchFamily="34" charset="0"/>
            </a:endParaRPr>
          </a:p>
          <a:p>
            <a:pPr algn="just"/>
            <a:endParaRPr lang="es-CO" sz="4400" dirty="0">
              <a:solidFill>
                <a:srgbClr val="70AD47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3781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7C022E8C-AB60-440D-93F5-7371E3C6CDE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Gráfico 5">
            <a:extLst>
              <a:ext uri="{FF2B5EF4-FFF2-40B4-BE49-F238E27FC236}">
                <a16:creationId xmlns:a16="http://schemas.microsoft.com/office/drawing/2014/main" xmlns="" id="{E5B13D08-DD7B-451B-B8CB-98AC04A0FB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8865477" y="5706808"/>
            <a:ext cx="2958663" cy="654269"/>
          </a:xfrm>
          <a:prstGeom prst="rect">
            <a:avLst/>
          </a:prstGeom>
        </p:spPr>
      </p:pic>
      <p:sp>
        <p:nvSpPr>
          <p:cNvPr id="3" name="AutoShape 2" descr="blob:https://web.whatsapp.com/74fc8da9-d993-435d-8c09-5ace046f78c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>
              <a:solidFill>
                <a:prstClr val="black"/>
              </a:solidFill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155575" y="495290"/>
            <a:ext cx="586021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dirty="0" smtClean="0">
                <a:solidFill>
                  <a:schemeClr val="accent6"/>
                </a:solidFill>
                <a:latin typeface="Arial Black" panose="020B0A04020102020204" pitchFamily="34" charset="0"/>
              </a:rPr>
              <a:t>SOCIALIZACION PRACTICAS IAMI</a:t>
            </a:r>
            <a:endParaRPr lang="es-CO" sz="3200" dirty="0">
              <a:solidFill>
                <a:schemeClr val="accent6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460375" y="1649742"/>
            <a:ext cx="573188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400" b="1" dirty="0">
                <a:solidFill>
                  <a:srgbClr val="202124"/>
                </a:solidFill>
                <a:latin typeface="Google Sans"/>
              </a:rPr>
              <a:t>Los pilares de la estrategia son tres</a:t>
            </a:r>
            <a:r>
              <a:rPr lang="es-MX" sz="2400" b="1" dirty="0" smtClean="0">
                <a:solidFill>
                  <a:srgbClr val="202124"/>
                </a:solidFill>
                <a:latin typeface="Google Sans"/>
              </a:rPr>
              <a:t>:</a:t>
            </a:r>
          </a:p>
          <a:p>
            <a:endParaRPr lang="es-MX" sz="3200" dirty="0">
              <a:solidFill>
                <a:srgbClr val="202124"/>
              </a:solidFill>
              <a:latin typeface="Google Sans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MX" sz="3200" dirty="0">
                <a:solidFill>
                  <a:srgbClr val="202124"/>
                </a:solidFill>
                <a:latin typeface="Google Sans"/>
              </a:rPr>
              <a:t>La integración de servicios y programas</a:t>
            </a:r>
            <a:r>
              <a:rPr lang="es-MX" sz="3200" dirty="0" smtClean="0">
                <a:solidFill>
                  <a:srgbClr val="202124"/>
                </a:solidFill>
                <a:latin typeface="Google Sans"/>
              </a:rPr>
              <a:t>.</a:t>
            </a:r>
          </a:p>
          <a:p>
            <a:endParaRPr lang="es-MX" sz="3200" dirty="0">
              <a:solidFill>
                <a:srgbClr val="202124"/>
              </a:solidFill>
              <a:latin typeface="Google Sans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MX" sz="3200" dirty="0">
                <a:solidFill>
                  <a:srgbClr val="202124"/>
                </a:solidFill>
                <a:latin typeface="Google Sans"/>
              </a:rPr>
              <a:t>La continuidad de la atención</a:t>
            </a:r>
            <a:r>
              <a:rPr lang="es-MX" sz="3200" dirty="0" smtClean="0">
                <a:solidFill>
                  <a:srgbClr val="202124"/>
                </a:solidFill>
                <a:latin typeface="Google Sans"/>
              </a:rPr>
              <a:t>.</a:t>
            </a:r>
          </a:p>
          <a:p>
            <a:endParaRPr lang="es-MX" sz="3200" dirty="0">
              <a:solidFill>
                <a:srgbClr val="202124"/>
              </a:solidFill>
              <a:latin typeface="Google Sans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MX" sz="3200" dirty="0">
                <a:solidFill>
                  <a:srgbClr val="202124"/>
                </a:solidFill>
                <a:latin typeface="Google Sans"/>
              </a:rPr>
              <a:t>La óptima calidad de la atención.</a:t>
            </a:r>
            <a:endParaRPr lang="es-MX" sz="3200" b="0" i="0" dirty="0">
              <a:solidFill>
                <a:srgbClr val="202124"/>
              </a:solidFill>
              <a:effectLst/>
              <a:latin typeface="Google Sans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5"/>
          <a:srcRect l="3642" r="4257" b="4040"/>
          <a:stretch/>
        </p:blipFill>
        <p:spPr>
          <a:xfrm>
            <a:off x="6328614" y="519355"/>
            <a:ext cx="5727031" cy="5211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9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7C022E8C-AB60-440D-93F5-7371E3C6CDE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Gráfico 5">
            <a:extLst>
              <a:ext uri="{FF2B5EF4-FFF2-40B4-BE49-F238E27FC236}">
                <a16:creationId xmlns:a16="http://schemas.microsoft.com/office/drawing/2014/main" xmlns="" id="{E5B13D08-DD7B-451B-B8CB-98AC04A0FB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8865477" y="5706808"/>
            <a:ext cx="2958663" cy="654269"/>
          </a:xfrm>
          <a:prstGeom prst="rect">
            <a:avLst/>
          </a:prstGeom>
        </p:spPr>
      </p:pic>
      <p:sp>
        <p:nvSpPr>
          <p:cNvPr id="3" name="AutoShape 2" descr="blob:https://web.whatsapp.com/74fc8da9-d993-435d-8c09-5ace046f78c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>
              <a:solidFill>
                <a:prstClr val="black"/>
              </a:solidFill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649705" y="553451"/>
            <a:ext cx="696628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000" b="1" dirty="0" smtClean="0">
                <a:solidFill>
                  <a:prstClr val="black"/>
                </a:solidFill>
              </a:rPr>
              <a:t>RESOLUCION 0180 DEL 31 DE AGOSTO DE 2021</a:t>
            </a:r>
            <a:endParaRPr lang="es-CO" sz="4000" b="1" dirty="0">
              <a:solidFill>
                <a:prstClr val="black"/>
              </a:solidFill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5"/>
          <a:srcRect l="65461" t="64627" r="19835" b="10624"/>
          <a:stretch/>
        </p:blipFill>
        <p:spPr>
          <a:xfrm>
            <a:off x="7615990" y="1264070"/>
            <a:ext cx="4208150" cy="4247147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649705" y="1937084"/>
            <a:ext cx="673768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3600" dirty="0" smtClean="0">
                <a:solidFill>
                  <a:prstClr val="black"/>
                </a:solidFill>
              </a:rPr>
              <a:t>ADOPTA LOS PROCEDIMIENTOS PARA LA IMPLEMENTACION DE LA </a:t>
            </a:r>
          </a:p>
          <a:p>
            <a:pPr algn="just"/>
            <a:r>
              <a:rPr lang="es-MX" sz="3600" dirty="0" smtClean="0">
                <a:solidFill>
                  <a:prstClr val="black"/>
                </a:solidFill>
              </a:rPr>
              <a:t>ESTRATEGIA EN INSTITUCIONES AMIGAS DE LA MUJER Y LA INFANCIA</a:t>
            </a:r>
          </a:p>
          <a:p>
            <a:pPr algn="just"/>
            <a:r>
              <a:rPr lang="es-MX" sz="3600" dirty="0" smtClean="0">
                <a:solidFill>
                  <a:prstClr val="black"/>
                </a:solidFill>
              </a:rPr>
              <a:t>CON ENFOQUE DIFERENCIAL</a:t>
            </a:r>
            <a:endParaRPr lang="es-CO" sz="36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4227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7C022E8C-AB60-440D-93F5-7371E3C6CDE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Gráfico 5">
            <a:extLst>
              <a:ext uri="{FF2B5EF4-FFF2-40B4-BE49-F238E27FC236}">
                <a16:creationId xmlns:a16="http://schemas.microsoft.com/office/drawing/2014/main" xmlns="" id="{E5B13D08-DD7B-451B-B8CB-98AC04A0FB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8865477" y="5706808"/>
            <a:ext cx="2958663" cy="654269"/>
          </a:xfrm>
          <a:prstGeom prst="rect">
            <a:avLst/>
          </a:prstGeom>
        </p:spPr>
      </p:pic>
      <p:sp>
        <p:nvSpPr>
          <p:cNvPr id="3" name="AutoShape 2" descr="blob:https://web.whatsapp.com/74fc8da9-d993-435d-8c09-5ace046f78c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>
              <a:solidFill>
                <a:prstClr val="black"/>
              </a:solidFill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689809" y="1161777"/>
            <a:ext cx="655832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AutoNum type="arabicPeriod"/>
            </a:pPr>
            <a:r>
              <a:rPr lang="es-MX" sz="2400" b="1" dirty="0" smtClean="0">
                <a:solidFill>
                  <a:srgbClr val="FF0000"/>
                </a:solidFill>
                <a:latin typeface="Roboto-Light"/>
              </a:rPr>
              <a:t>Disponer </a:t>
            </a:r>
            <a:r>
              <a:rPr lang="es-MX" sz="2400" b="1" dirty="0">
                <a:solidFill>
                  <a:srgbClr val="FF0000"/>
                </a:solidFill>
                <a:latin typeface="Roboto-Light"/>
              </a:rPr>
              <a:t>de una política institucional para la promoción, protección, atención y apoyo </a:t>
            </a:r>
            <a:r>
              <a:rPr lang="es-MX" sz="2400" b="1" dirty="0" smtClean="0">
                <a:solidFill>
                  <a:srgbClr val="FF0000"/>
                </a:solidFill>
                <a:latin typeface="Roboto-Light"/>
              </a:rPr>
              <a:t>en salud </a:t>
            </a:r>
            <a:r>
              <a:rPr lang="es-MX" sz="2400" b="1" dirty="0">
                <a:solidFill>
                  <a:srgbClr val="FF0000"/>
                </a:solidFill>
                <a:latin typeface="Roboto-Light"/>
              </a:rPr>
              <a:t>y nutrición a la población materna e infantil</a:t>
            </a:r>
            <a:r>
              <a:rPr lang="es-MX" sz="2400" b="1" dirty="0" smtClean="0">
                <a:solidFill>
                  <a:srgbClr val="FF0000"/>
                </a:solidFill>
                <a:latin typeface="Roboto-Light"/>
              </a:rPr>
              <a:t>.</a:t>
            </a:r>
          </a:p>
          <a:p>
            <a:endParaRPr lang="es-MX" sz="2400" dirty="0" smtClean="0">
              <a:solidFill>
                <a:srgbClr val="1D1D1B"/>
              </a:solidFill>
              <a:latin typeface="Roboto-Light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5328" y="836924"/>
            <a:ext cx="4586672" cy="4493066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60758" y="433138"/>
            <a:ext cx="2363100" cy="728640"/>
          </a:xfrm>
          <a:prstGeom prst="rect">
            <a:avLst/>
          </a:prstGeom>
        </p:spPr>
      </p:pic>
      <p:sp>
        <p:nvSpPr>
          <p:cNvPr id="12" name="CuadroTexto 11"/>
          <p:cNvSpPr txBox="1"/>
          <p:nvPr/>
        </p:nvSpPr>
        <p:spPr>
          <a:xfrm>
            <a:off x="890337" y="2983830"/>
            <a:ext cx="661736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/>
              <a:t> •	Socializar con todo el personal de la institución la política de IAMI integral y garantizar que todos la conozcan y la </a:t>
            </a:r>
            <a:r>
              <a:rPr lang="es-MX" sz="2800" dirty="0" smtClean="0"/>
              <a:t>practiquen</a:t>
            </a:r>
          </a:p>
          <a:p>
            <a:r>
              <a:rPr lang="es-MX" sz="2800" dirty="0" smtClean="0"/>
              <a:t>Planificación</a:t>
            </a:r>
          </a:p>
          <a:p>
            <a:r>
              <a:rPr lang="es-MX" sz="2800" dirty="0" smtClean="0"/>
              <a:t>Atención del Parto</a:t>
            </a:r>
          </a:p>
          <a:p>
            <a:r>
              <a:rPr lang="es-MX" sz="2800" dirty="0" smtClean="0"/>
              <a:t>Educación a la gestante</a:t>
            </a:r>
          </a:p>
          <a:p>
            <a:r>
              <a:rPr lang="es-MX" sz="2800" dirty="0" smtClean="0"/>
              <a:t>Apoyo a la Lactancia</a:t>
            </a:r>
            <a:endParaRPr lang="es-CO" sz="2800" dirty="0"/>
          </a:p>
        </p:txBody>
      </p:sp>
    </p:spTree>
    <p:extLst>
      <p:ext uri="{BB962C8B-B14F-4D97-AF65-F5344CB8AC3E}">
        <p14:creationId xmlns:p14="http://schemas.microsoft.com/office/powerpoint/2010/main" val="2456385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7C022E8C-AB60-440D-93F5-7371E3C6CDE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Gráfico 5">
            <a:extLst>
              <a:ext uri="{FF2B5EF4-FFF2-40B4-BE49-F238E27FC236}">
                <a16:creationId xmlns:a16="http://schemas.microsoft.com/office/drawing/2014/main" xmlns="" id="{E5B13D08-DD7B-451B-B8CB-98AC04A0FB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8865477" y="5706808"/>
            <a:ext cx="2958663" cy="654269"/>
          </a:xfrm>
          <a:prstGeom prst="rect">
            <a:avLst/>
          </a:prstGeom>
        </p:spPr>
      </p:pic>
      <p:sp>
        <p:nvSpPr>
          <p:cNvPr id="3" name="AutoShape 2" descr="blob:https://web.whatsapp.com/74fc8da9-d993-435d-8c09-5ace046f78c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>
              <a:solidFill>
                <a:prstClr val="black"/>
              </a:solidFill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689809" y="800828"/>
            <a:ext cx="711868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MX" sz="2400" dirty="0" smtClean="0">
              <a:solidFill>
                <a:srgbClr val="1D1D1B"/>
              </a:solidFill>
              <a:latin typeface="Roboto-Light"/>
            </a:endParaRPr>
          </a:p>
          <a:p>
            <a:pPr algn="just"/>
            <a:r>
              <a:rPr lang="es-MX" sz="2400" b="1" dirty="0" smtClean="0">
                <a:solidFill>
                  <a:srgbClr val="0070C0"/>
                </a:solidFill>
                <a:latin typeface="Roboto-Light"/>
              </a:rPr>
              <a:t>2. Capacitar </a:t>
            </a:r>
            <a:r>
              <a:rPr lang="es-MX" sz="2400" b="1" dirty="0">
                <a:solidFill>
                  <a:srgbClr val="0070C0"/>
                </a:solidFill>
                <a:latin typeface="Roboto-Light"/>
              </a:rPr>
              <a:t>a todo el personal que atiende la población materna e infantil, de tal forma que </a:t>
            </a:r>
            <a:r>
              <a:rPr lang="es-MX" sz="2400" b="1" dirty="0" smtClean="0">
                <a:solidFill>
                  <a:srgbClr val="0070C0"/>
                </a:solidFill>
                <a:latin typeface="Roboto-Light"/>
              </a:rPr>
              <a:t>esté en </a:t>
            </a:r>
            <a:r>
              <a:rPr lang="es-MX" sz="2400" b="1" dirty="0">
                <a:solidFill>
                  <a:srgbClr val="0070C0"/>
                </a:solidFill>
                <a:latin typeface="Roboto-Light"/>
              </a:rPr>
              <a:t>condiciones de poner en práctica la política IAMII institucional de salud y nutrición </a:t>
            </a:r>
            <a:r>
              <a:rPr lang="es-MX" sz="2400" b="1" dirty="0" smtClean="0">
                <a:solidFill>
                  <a:srgbClr val="0070C0"/>
                </a:solidFill>
                <a:latin typeface="Roboto-Light"/>
              </a:rPr>
              <a:t>en favor </a:t>
            </a:r>
            <a:r>
              <a:rPr lang="es-MX" sz="2400" b="1" dirty="0">
                <a:solidFill>
                  <a:srgbClr val="0070C0"/>
                </a:solidFill>
                <a:latin typeface="Roboto-Light"/>
              </a:rPr>
              <a:t>de la mujer y la infancia.</a:t>
            </a:r>
            <a:r>
              <a:rPr lang="es-MX" sz="2400" b="1" dirty="0">
                <a:solidFill>
                  <a:srgbClr val="0070C0"/>
                </a:solidFill>
              </a:rPr>
              <a:t> </a:t>
            </a:r>
            <a:endParaRPr lang="es-CO" sz="2400" b="1" dirty="0">
              <a:solidFill>
                <a:srgbClr val="0070C0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255" y="709864"/>
            <a:ext cx="3973324" cy="4996944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818147" y="3717759"/>
            <a:ext cx="687224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 smtClean="0"/>
              <a:t>Preparación técnica del talento humano  para educar a la gestante y familiares en temas como:</a:t>
            </a:r>
          </a:p>
          <a:p>
            <a:r>
              <a:rPr lang="es-MX" sz="2400" dirty="0" smtClean="0"/>
              <a:t>Control prenatal</a:t>
            </a:r>
          </a:p>
          <a:p>
            <a:r>
              <a:rPr lang="es-MX" sz="2400" dirty="0" smtClean="0"/>
              <a:t>Actividades durante la </a:t>
            </a:r>
            <a:r>
              <a:rPr lang="es-MX" sz="2400" dirty="0" err="1" smtClean="0"/>
              <a:t>gestacion</a:t>
            </a:r>
            <a:endParaRPr lang="es-MX" sz="2400" dirty="0" smtClean="0"/>
          </a:p>
          <a:p>
            <a:r>
              <a:rPr lang="es-MX" sz="2400" dirty="0" smtClean="0"/>
              <a:t>Juego y Lectura en apoyo a la lactancia materna </a:t>
            </a:r>
            <a:endParaRPr lang="es-CO" sz="2400" dirty="0"/>
          </a:p>
        </p:txBody>
      </p:sp>
    </p:spTree>
    <p:extLst>
      <p:ext uri="{BB962C8B-B14F-4D97-AF65-F5344CB8AC3E}">
        <p14:creationId xmlns:p14="http://schemas.microsoft.com/office/powerpoint/2010/main" val="3907670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7C022E8C-AB60-440D-93F5-7371E3C6CDE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Gráfico 5">
            <a:extLst>
              <a:ext uri="{FF2B5EF4-FFF2-40B4-BE49-F238E27FC236}">
                <a16:creationId xmlns:a16="http://schemas.microsoft.com/office/drawing/2014/main" xmlns="" id="{E5B13D08-DD7B-451B-B8CB-98AC04A0FB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8865477" y="5706808"/>
            <a:ext cx="2958663" cy="654269"/>
          </a:xfrm>
          <a:prstGeom prst="rect">
            <a:avLst/>
          </a:prstGeom>
        </p:spPr>
      </p:pic>
      <p:sp>
        <p:nvSpPr>
          <p:cNvPr id="3" name="AutoShape 2" descr="blob:https://web.whatsapp.com/74fc8da9-d993-435d-8c09-5ace046f78c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>
              <a:solidFill>
                <a:prstClr val="black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63329" y="501999"/>
            <a:ext cx="710735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24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es-MX" sz="24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Brindar </a:t>
            </a:r>
            <a:r>
              <a:rPr lang="es-MX" sz="24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las mujeres gestantes y sus familias, información, educación y atención </a:t>
            </a:r>
            <a:r>
              <a:rPr lang="es-MX" sz="24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oportuna y </a:t>
            </a:r>
            <a:r>
              <a:rPr lang="es-MX" sz="24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pertinente para que puedan vivir satisfactoriamente su gestación, prepararse para el </a:t>
            </a:r>
            <a:r>
              <a:rPr lang="es-MX" sz="24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parto, el </a:t>
            </a:r>
            <a:r>
              <a:rPr lang="es-MX" sz="24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puerperio, la lactancia materna y la crianza</a:t>
            </a:r>
            <a:r>
              <a:rPr lang="es-MX" sz="24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CO" sz="2400" b="1" dirty="0" smtClean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sz="2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Educación sobre:</a:t>
            </a:r>
          </a:p>
          <a:p>
            <a:pPr algn="just"/>
            <a:r>
              <a:rPr lang="es-MX" sz="2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Signos de alarma durante la gestación</a:t>
            </a:r>
          </a:p>
          <a:p>
            <a:pPr algn="just"/>
            <a:r>
              <a:rPr lang="es-MX" sz="2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Detección temprana de Anomalías del recién nacido</a:t>
            </a:r>
          </a:p>
          <a:p>
            <a:pPr algn="just"/>
            <a:r>
              <a:rPr lang="es-MX" sz="2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Cuidados del Recién Nacido</a:t>
            </a:r>
          </a:p>
          <a:p>
            <a:pPr algn="just"/>
            <a:r>
              <a:rPr lang="es-MX" sz="2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Importancia del Registro civil</a:t>
            </a:r>
          </a:p>
          <a:p>
            <a:pPr algn="just"/>
            <a:r>
              <a:rPr lang="es-MX" sz="2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Consejería en Planificación familiar</a:t>
            </a:r>
          </a:p>
          <a:p>
            <a:pPr algn="just"/>
            <a:endParaRPr lang="es-MX" sz="2400" dirty="0" smtClean="0">
              <a:solidFill>
                <a:srgbClr val="1D1D1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8"/>
          <a:stretch/>
        </p:blipFill>
        <p:spPr>
          <a:xfrm>
            <a:off x="7290665" y="1094874"/>
            <a:ext cx="4781355" cy="4439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830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7C022E8C-AB60-440D-93F5-7371E3C6CDE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Gráfico 5">
            <a:extLst>
              <a:ext uri="{FF2B5EF4-FFF2-40B4-BE49-F238E27FC236}">
                <a16:creationId xmlns:a16="http://schemas.microsoft.com/office/drawing/2014/main" xmlns="" id="{E5B13D08-DD7B-451B-B8CB-98AC04A0FB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8865477" y="5706808"/>
            <a:ext cx="2958663" cy="654269"/>
          </a:xfrm>
          <a:prstGeom prst="rect">
            <a:avLst/>
          </a:prstGeom>
        </p:spPr>
      </p:pic>
      <p:sp>
        <p:nvSpPr>
          <p:cNvPr id="3" name="AutoShape 2" descr="blob:https://web.whatsapp.com/74fc8da9-d993-435d-8c09-5ace046f78c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>
              <a:solidFill>
                <a:prstClr val="black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155575" y="610284"/>
            <a:ext cx="7000313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200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MX" sz="200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2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Garantizar </a:t>
            </a:r>
            <a:r>
              <a:rPr lang="es-MX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atención del trabajo de parto y el parto con calidad y calidez acompañada </a:t>
            </a:r>
            <a:r>
              <a:rPr lang="es-MX" sz="2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una </a:t>
            </a:r>
            <a:r>
              <a:rPr lang="es-MX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persona significativa para la madre,</a:t>
            </a:r>
            <a:br>
              <a:rPr lang="es-MX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dentro de un ambiente digno y de respeto</a:t>
            </a:r>
            <a:r>
              <a:rPr lang="es-MX" sz="2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endParaRPr lang="es-MX" sz="2000" dirty="0">
              <a:solidFill>
                <a:srgbClr val="1D1D1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sz="2000" dirty="0" smtClean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THS que hace C. Prenatal debe tener todo la capacitación y competencia para educar a la madre y acompañantes sobre todo el proceso del embarazo</a:t>
            </a:r>
          </a:p>
          <a:p>
            <a:pPr algn="just"/>
            <a:r>
              <a:rPr lang="es-MX" sz="2000" dirty="0" smtClean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Permitir el acompañamiento de la persona significativa</a:t>
            </a:r>
          </a:p>
          <a:p>
            <a:pPr algn="just"/>
            <a:r>
              <a:rPr lang="es-MX" sz="2000" dirty="0" smtClean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a la discriminación</a:t>
            </a:r>
          </a:p>
          <a:p>
            <a:pPr algn="just"/>
            <a:r>
              <a:rPr lang="es-MX" sz="2000" dirty="0" smtClean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Promover el contacto piel a piel al nacer</a:t>
            </a:r>
          </a:p>
          <a:p>
            <a:pPr algn="just"/>
            <a:r>
              <a:rPr lang="es-MX" sz="2000" dirty="0" smtClean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Competencia técnica del THS para atender cualquier complicación después del parto</a:t>
            </a:r>
          </a:p>
          <a:p>
            <a:pPr algn="just"/>
            <a:r>
              <a:rPr lang="es-MX" sz="2000" dirty="0" smtClean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debe dar información escrita a la madre o acompañante sobre el estado del bebe, datos como. PESO, TALLA y estado de salud del R.N.</a:t>
            </a:r>
            <a:endParaRPr lang="es-MX" sz="2000" dirty="0" smtClean="0">
              <a:solidFill>
                <a:srgbClr val="1D1D1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1454" y="661737"/>
            <a:ext cx="4668252" cy="5045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375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7C022E8C-AB60-440D-93F5-7371E3C6CDE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Gráfico 5">
            <a:extLst>
              <a:ext uri="{FF2B5EF4-FFF2-40B4-BE49-F238E27FC236}">
                <a16:creationId xmlns:a16="http://schemas.microsoft.com/office/drawing/2014/main" xmlns="" id="{E5B13D08-DD7B-451B-B8CB-98AC04A0FB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8865477" y="5706808"/>
            <a:ext cx="2958663" cy="654269"/>
          </a:xfrm>
          <a:prstGeom prst="rect">
            <a:avLst/>
          </a:prstGeom>
        </p:spPr>
      </p:pic>
      <p:sp>
        <p:nvSpPr>
          <p:cNvPr id="3" name="AutoShape 2" descr="blob:https://web.whatsapp.com/74fc8da9-d993-435d-8c09-5ace046f78c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>
              <a:solidFill>
                <a:prstClr val="black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649705" y="826855"/>
            <a:ext cx="6256421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200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MX" sz="200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2400" dirty="0" smtClean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s-MX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Ofrecer </a:t>
            </a:r>
            <a:r>
              <a:rPr lang="es-MX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orientación y ayuda efectiva a las madres, padres y otros cuidadores sobre </a:t>
            </a:r>
            <a:r>
              <a:rPr lang="es-MX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promoción</a:t>
            </a:r>
            <a:r>
              <a:rPr lang="es-MX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protección y atención en salud y nutrición de las madres y de las niñas y </a:t>
            </a:r>
            <a:r>
              <a:rPr lang="es-MX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niños </a:t>
            </a:r>
            <a:r>
              <a:rPr lang="es-MX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recién nacidos, durante el posparto</a:t>
            </a:r>
            <a:r>
              <a:rPr lang="es-MX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endParaRPr lang="es-MX" sz="20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sz="2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Educacion</a:t>
            </a:r>
            <a:r>
              <a:rPr lang="es-MX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en salud en el puerperio sobre primeras vacunas, higiene, sueño</a:t>
            </a:r>
          </a:p>
          <a:p>
            <a:pPr algn="just"/>
            <a:r>
              <a:rPr lang="es-MX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Dar atención con calidez y amabilidad</a:t>
            </a:r>
          </a:p>
          <a:p>
            <a:pPr algn="just"/>
            <a:r>
              <a:rPr lang="es-MX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Signos y síntomas del bienestar del bebe</a:t>
            </a:r>
          </a:p>
          <a:p>
            <a:pPr algn="just"/>
            <a:r>
              <a:rPr lang="es-MX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Entregar información sobre: derecho al nombre, registro civil, nacionalidad</a:t>
            </a:r>
          </a:p>
          <a:p>
            <a:pPr algn="just"/>
            <a:r>
              <a:rPr lang="es-MX" sz="20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MX" sz="2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CO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7074" y="914400"/>
            <a:ext cx="4557066" cy="4644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5601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7C022E8C-AB60-440D-93F5-7371E3C6CDE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Gráfico 5">
            <a:extLst>
              <a:ext uri="{FF2B5EF4-FFF2-40B4-BE49-F238E27FC236}">
                <a16:creationId xmlns:a16="http://schemas.microsoft.com/office/drawing/2014/main" xmlns="" id="{E5B13D08-DD7B-451B-B8CB-98AC04A0FB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8865477" y="5706808"/>
            <a:ext cx="2958663" cy="654269"/>
          </a:xfrm>
          <a:prstGeom prst="rect">
            <a:avLst/>
          </a:prstGeom>
        </p:spPr>
      </p:pic>
      <p:sp>
        <p:nvSpPr>
          <p:cNvPr id="3" name="AutoShape 2" descr="blob:https://web.whatsapp.com/74fc8da9-d993-435d-8c09-5ace046f78c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>
              <a:solidFill>
                <a:prstClr val="black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649705" y="794082"/>
            <a:ext cx="673768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2000" b="1" dirty="0" smtClean="0">
                <a:solidFill>
                  <a:srgbClr val="0070C0"/>
                </a:solidFill>
                <a:latin typeface="Roboto-Light"/>
              </a:rPr>
              <a:t>6. Promover</a:t>
            </a:r>
            <a:r>
              <a:rPr lang="es-MX" sz="2000" b="1" dirty="0">
                <a:solidFill>
                  <a:srgbClr val="0070C0"/>
                </a:solidFill>
                <a:latin typeface="Roboto-Light"/>
              </a:rPr>
              <a:t>, proteger y dar apoyo efectivo a las madres y sus familias para poner en práctica </a:t>
            </a:r>
            <a:r>
              <a:rPr lang="es-MX" sz="2000" b="1" dirty="0" smtClean="0">
                <a:solidFill>
                  <a:srgbClr val="0070C0"/>
                </a:solidFill>
                <a:latin typeface="Roboto-Light"/>
              </a:rPr>
              <a:t>la lactancia </a:t>
            </a:r>
            <a:r>
              <a:rPr lang="es-MX" sz="2000" b="1" dirty="0">
                <a:solidFill>
                  <a:srgbClr val="0070C0"/>
                </a:solidFill>
                <a:latin typeface="Roboto-Light"/>
              </a:rPr>
              <a:t>materna exclusiva durante los primeros seis meses de vida, y con </a:t>
            </a:r>
            <a:r>
              <a:rPr lang="es-MX" sz="2000" b="1" dirty="0" smtClean="0">
                <a:solidFill>
                  <a:srgbClr val="0070C0"/>
                </a:solidFill>
                <a:latin typeface="Roboto-Light"/>
              </a:rPr>
              <a:t>alimentación complementaria </a:t>
            </a:r>
            <a:r>
              <a:rPr lang="es-MX" sz="2000" b="1" dirty="0">
                <a:solidFill>
                  <a:srgbClr val="0070C0"/>
                </a:solidFill>
                <a:latin typeface="Roboto-Light"/>
              </a:rPr>
              <a:t>adecuada hasta los dos años de edad o más</a:t>
            </a:r>
            <a:r>
              <a:rPr lang="es-MX" sz="2000" b="1" dirty="0" smtClean="0">
                <a:solidFill>
                  <a:srgbClr val="0070C0"/>
                </a:solidFill>
                <a:latin typeface="Roboto-Light"/>
              </a:rPr>
              <a:t>.</a:t>
            </a:r>
            <a:endParaRPr lang="es-MX" sz="2000" b="1" dirty="0" smtClean="0">
              <a:solidFill>
                <a:srgbClr val="0070C0"/>
              </a:solidFill>
              <a:latin typeface="Roboto-Light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75" r="14474"/>
          <a:stretch/>
        </p:blipFill>
        <p:spPr>
          <a:xfrm>
            <a:off x="7637150" y="792016"/>
            <a:ext cx="4186990" cy="4746307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460375" y="2430376"/>
            <a:ext cx="668638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 smtClean="0"/>
              <a:t>Información sobre la importancia de amamantar, uso de chupos y biberones Y los riesgos en su uso</a:t>
            </a:r>
          </a:p>
          <a:p>
            <a:endParaRPr lang="es-MX" sz="2000" dirty="0" smtClean="0"/>
          </a:p>
          <a:p>
            <a:r>
              <a:rPr lang="es-MX" sz="2000" dirty="0" smtClean="0"/>
              <a:t>Si la materna decide amamantar: fortalecer los conocimientos y habilidades, posiciones correctas, agarre y </a:t>
            </a:r>
            <a:r>
              <a:rPr lang="es-MX" sz="2000" dirty="0" err="1" smtClean="0"/>
              <a:t>succion</a:t>
            </a:r>
            <a:endParaRPr lang="es-MX" sz="2000" dirty="0" smtClean="0"/>
          </a:p>
          <a:p>
            <a:r>
              <a:rPr lang="es-MX" sz="2000" dirty="0" smtClean="0"/>
              <a:t>Si presenta alguna dificultad debe recibir apoyo y consejería para superar esos obstáculos</a:t>
            </a:r>
          </a:p>
          <a:p>
            <a:endParaRPr lang="es-MX" sz="2000" dirty="0" smtClean="0"/>
          </a:p>
          <a:p>
            <a:r>
              <a:rPr lang="es-MX" sz="2000" dirty="0" smtClean="0"/>
              <a:t>Si decide por la alimentación con leche artificial orientar a la madre los riesgos con ese tipo de alimentación  y </a:t>
            </a:r>
          </a:p>
          <a:p>
            <a:r>
              <a:rPr lang="es-MX" sz="2000" dirty="0" smtClean="0"/>
              <a:t>Detectar las alteraciones del crecimiento en el desarrollo de los recién nacidos</a:t>
            </a:r>
            <a:endParaRPr lang="es-CO" sz="2000" dirty="0"/>
          </a:p>
        </p:txBody>
      </p:sp>
    </p:spTree>
    <p:extLst>
      <p:ext uri="{BB962C8B-B14F-4D97-AF65-F5344CB8AC3E}">
        <p14:creationId xmlns:p14="http://schemas.microsoft.com/office/powerpoint/2010/main" val="491404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7C022E8C-AB60-440D-93F5-7371E3C6CDE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Gráfico 5">
            <a:extLst>
              <a:ext uri="{FF2B5EF4-FFF2-40B4-BE49-F238E27FC236}">
                <a16:creationId xmlns:a16="http://schemas.microsoft.com/office/drawing/2014/main" xmlns="" id="{E5B13D08-DD7B-451B-B8CB-98AC04A0FB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8865477" y="5706808"/>
            <a:ext cx="2958663" cy="654269"/>
          </a:xfrm>
          <a:prstGeom prst="rect">
            <a:avLst/>
          </a:prstGeom>
        </p:spPr>
      </p:pic>
      <p:sp>
        <p:nvSpPr>
          <p:cNvPr id="3" name="AutoShape 2" descr="blob:https://web.whatsapp.com/74fc8da9-d993-435d-8c09-5ace046f78c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>
              <a:solidFill>
                <a:prstClr val="black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460375" y="469228"/>
            <a:ext cx="6340642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dirty="0">
                <a:solidFill>
                  <a:srgbClr val="1D1D1B"/>
                </a:solidFill>
                <a:latin typeface="Roboto-Light"/>
              </a:rPr>
              <a:t/>
            </a:r>
            <a:br>
              <a:rPr lang="es-MX" dirty="0">
                <a:solidFill>
                  <a:srgbClr val="1D1D1B"/>
                </a:solidFill>
                <a:latin typeface="Roboto-Light"/>
              </a:rPr>
            </a:br>
            <a:r>
              <a:rPr lang="es-MX" sz="2400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7. </a:t>
            </a:r>
            <a:r>
              <a:rPr lang="es-MX" sz="2400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Favorecer </a:t>
            </a:r>
            <a:r>
              <a:rPr lang="es-MX" sz="2400" dirty="0">
                <a:solidFill>
                  <a:srgbClr val="0070C0"/>
                </a:solidFill>
                <a:latin typeface="Arial Black" panose="020B0A04020102020204" pitchFamily="34" charset="0"/>
              </a:rPr>
              <a:t>el alojamiento conjunto de la madre y el niño o niña incluso en caso </a:t>
            </a:r>
            <a:r>
              <a:rPr lang="es-MX" sz="2400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de hospitalización </a:t>
            </a:r>
            <a:r>
              <a:rPr lang="es-MX" sz="2400" dirty="0">
                <a:solidFill>
                  <a:srgbClr val="0070C0"/>
                </a:solidFill>
                <a:latin typeface="Arial Black" panose="020B0A04020102020204" pitchFamily="34" charset="0"/>
              </a:rPr>
              <a:t>de alguno de los dos</a:t>
            </a:r>
            <a:r>
              <a:rPr lang="es-MX" sz="2400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.</a:t>
            </a:r>
            <a:endParaRPr lang="es-MX" sz="2400" dirty="0" smtClean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4253" y="2262232"/>
            <a:ext cx="5062393" cy="3346485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460375" y="2478496"/>
            <a:ext cx="597278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000" dirty="0" smtClean="0"/>
              <a:t>El responsable de pediatría es el encargado de informar que el niño debe estar acompañando por el padre o familiar autorizado</a:t>
            </a:r>
          </a:p>
          <a:p>
            <a:pPr algn="just"/>
            <a:r>
              <a:rPr lang="es-MX" sz="2000" dirty="0" smtClean="0"/>
              <a:t>Todo el personal de salud es el encargado de capacitar a la familia o padre sobre los cuidados que requiere la madre y el bebe en temas como: Importancia del descanso, alimentación adecuada, higiene, nuevos roles y recomendaciones sobre el lenguaje y practicas sexistas</a:t>
            </a:r>
          </a:p>
        </p:txBody>
      </p:sp>
      <p:sp>
        <p:nvSpPr>
          <p:cNvPr id="8" name="Rectángulo 7"/>
          <p:cNvSpPr/>
          <p:nvPr/>
        </p:nvSpPr>
        <p:spPr>
          <a:xfrm>
            <a:off x="6954253" y="562978"/>
            <a:ext cx="4869887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MX" sz="2000" b="1" dirty="0">
                <a:solidFill>
                  <a:srgbClr val="FF0000"/>
                </a:solidFill>
              </a:rPr>
              <a:t>Crear condiciones para la lactancia materna en periodos de hospitalización de la madre o del bebe</a:t>
            </a:r>
          </a:p>
          <a:p>
            <a:pPr lvl="0"/>
            <a:r>
              <a:rPr lang="es-MX" sz="2000" b="1" dirty="0">
                <a:solidFill>
                  <a:srgbClr val="FF0000"/>
                </a:solidFill>
              </a:rPr>
              <a:t>Permitir que el familiar este presente en el proceso</a:t>
            </a:r>
          </a:p>
        </p:txBody>
      </p:sp>
    </p:spTree>
    <p:extLst>
      <p:ext uri="{BB962C8B-B14F-4D97-AF65-F5344CB8AC3E}">
        <p14:creationId xmlns:p14="http://schemas.microsoft.com/office/powerpoint/2010/main" val="1207063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7C022E8C-AB60-440D-93F5-7371E3C6CDE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Gráfico 5">
            <a:extLst>
              <a:ext uri="{FF2B5EF4-FFF2-40B4-BE49-F238E27FC236}">
                <a16:creationId xmlns:a16="http://schemas.microsoft.com/office/drawing/2014/main" xmlns="" id="{E5B13D08-DD7B-451B-B8CB-98AC04A0FB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8865477" y="5706808"/>
            <a:ext cx="2958663" cy="654269"/>
          </a:xfrm>
          <a:prstGeom prst="rect">
            <a:avLst/>
          </a:prstGeom>
        </p:spPr>
      </p:pic>
      <p:sp>
        <p:nvSpPr>
          <p:cNvPr id="3" name="AutoShape 2" descr="blob:https://web.whatsapp.com/74fc8da9-d993-435d-8c09-5ace046f78c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>
              <a:solidFill>
                <a:prstClr val="black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460375" y="517351"/>
            <a:ext cx="6253246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dirty="0">
                <a:solidFill>
                  <a:srgbClr val="1D1D1B"/>
                </a:solidFill>
                <a:latin typeface="Roboto-Light"/>
              </a:rPr>
              <a:t/>
            </a:r>
            <a:br>
              <a:rPr lang="es-MX" dirty="0">
                <a:solidFill>
                  <a:srgbClr val="1D1D1B"/>
                </a:solidFill>
                <a:latin typeface="Roboto-Light"/>
              </a:rPr>
            </a:br>
            <a:r>
              <a:rPr lang="es-MX" sz="2000" dirty="0" smtClean="0">
                <a:solidFill>
                  <a:srgbClr val="1D1D1B"/>
                </a:solidFill>
                <a:latin typeface="Arial Black" panose="020B0A04020102020204" pitchFamily="34" charset="0"/>
              </a:rPr>
              <a:t>8. </a:t>
            </a:r>
            <a:r>
              <a:rPr lang="es-MX" sz="2000" dirty="0" smtClean="0">
                <a:solidFill>
                  <a:srgbClr val="1D1D1B"/>
                </a:solidFill>
                <a:latin typeface="Arial Black" panose="020B0A04020102020204" pitchFamily="34" charset="0"/>
              </a:rPr>
              <a:t>Proveer </a:t>
            </a:r>
            <a:r>
              <a:rPr lang="es-MX" sz="2000" dirty="0">
                <a:solidFill>
                  <a:srgbClr val="1D1D1B"/>
                </a:solidFill>
                <a:latin typeface="Arial Black" panose="020B0A04020102020204" pitchFamily="34" charset="0"/>
              </a:rPr>
              <a:t>atención integral en salud y nutrición a todas las niñas y niños menores de seis </a:t>
            </a:r>
            <a:r>
              <a:rPr lang="es-MX" sz="2000" dirty="0" smtClean="0">
                <a:solidFill>
                  <a:srgbClr val="1D1D1B"/>
                </a:solidFill>
                <a:latin typeface="Arial Black" panose="020B0A04020102020204" pitchFamily="34" charset="0"/>
              </a:rPr>
              <a:t>años asegurando </a:t>
            </a:r>
            <a:r>
              <a:rPr lang="es-MX" sz="2000" dirty="0">
                <a:solidFill>
                  <a:srgbClr val="1D1D1B"/>
                </a:solidFill>
                <a:latin typeface="Arial Black" panose="020B0A04020102020204" pitchFamily="34" charset="0"/>
              </a:rPr>
              <a:t>el seguimiento dinámico del crecimiento y el desarrollo</a:t>
            </a:r>
            <a:r>
              <a:rPr lang="es-MX" sz="2000" dirty="0" smtClean="0">
                <a:solidFill>
                  <a:srgbClr val="1D1D1B"/>
                </a:solidFill>
                <a:latin typeface="Arial Black" panose="020B0A04020102020204" pitchFamily="34" charset="0"/>
              </a:rPr>
              <a:t>.</a:t>
            </a:r>
            <a:endParaRPr lang="es-MX" sz="2000" dirty="0" smtClean="0">
              <a:solidFill>
                <a:srgbClr val="1D1D1B"/>
              </a:solidFill>
              <a:latin typeface="Arial Black" panose="020B0A04020102020204" pitchFamily="34" charset="0"/>
            </a:endParaRP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91" t="8349" r="7991"/>
          <a:stretch/>
        </p:blipFill>
        <p:spPr>
          <a:xfrm>
            <a:off x="6990346" y="1023310"/>
            <a:ext cx="4680285" cy="4695529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 flipH="1">
            <a:off x="577516" y="2310061"/>
            <a:ext cx="6015788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 smtClean="0"/>
              <a:t>Atención a las alteraciones del recién nacido</a:t>
            </a:r>
          </a:p>
          <a:p>
            <a:r>
              <a:rPr lang="es-MX" sz="2000" dirty="0" smtClean="0"/>
              <a:t>Orientación previa a padres y cuidadores</a:t>
            </a:r>
          </a:p>
          <a:p>
            <a:endParaRPr lang="es-MX" sz="2000" dirty="0" smtClean="0"/>
          </a:p>
          <a:p>
            <a:r>
              <a:rPr lang="es-MX" sz="2000" dirty="0" smtClean="0"/>
              <a:t>Educar y capacitar a los padres sobre cuidados, tales como: Transporte en vehículos, moverlo de manera brusca, dejarlo solo en el cambiador, cambiarlo con manos sucias, </a:t>
            </a:r>
            <a:r>
              <a:rPr lang="es-MX" sz="2000" dirty="0" err="1" smtClean="0"/>
              <a:t>etc</a:t>
            </a:r>
            <a:r>
              <a:rPr lang="es-MX" sz="2000" dirty="0" smtClean="0"/>
              <a:t> </a:t>
            </a:r>
          </a:p>
          <a:p>
            <a:endParaRPr lang="es-MX" sz="2000" dirty="0" smtClean="0"/>
          </a:p>
          <a:p>
            <a:r>
              <a:rPr lang="es-MX" sz="2000" dirty="0" smtClean="0"/>
              <a:t>Dar prioridad a madres en condiciones de vulnerabilidad como: pobreza extrema, desplazamiento, migración, victimas, </a:t>
            </a:r>
            <a:r>
              <a:rPr lang="es-MX" sz="2000" dirty="0" err="1" smtClean="0"/>
              <a:t>etc</a:t>
            </a:r>
            <a:endParaRPr lang="es-MX" sz="2000" dirty="0" smtClean="0"/>
          </a:p>
          <a:p>
            <a:r>
              <a:rPr lang="es-MX" sz="2000" dirty="0" smtClean="0"/>
              <a:t>Dar Atención oportuna por parte del THS</a:t>
            </a:r>
          </a:p>
          <a:p>
            <a:endParaRPr lang="es-CO" sz="2000" dirty="0"/>
          </a:p>
        </p:txBody>
      </p:sp>
    </p:spTree>
    <p:extLst>
      <p:ext uri="{BB962C8B-B14F-4D97-AF65-F5344CB8AC3E}">
        <p14:creationId xmlns:p14="http://schemas.microsoft.com/office/powerpoint/2010/main" val="4060976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7C022E8C-AB60-440D-93F5-7371E3C6CDE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Gráfico 5">
            <a:extLst>
              <a:ext uri="{FF2B5EF4-FFF2-40B4-BE49-F238E27FC236}">
                <a16:creationId xmlns:a16="http://schemas.microsoft.com/office/drawing/2014/main" xmlns="" id="{E5B13D08-DD7B-451B-B8CB-98AC04A0FB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8865477" y="5706808"/>
            <a:ext cx="2958663" cy="654269"/>
          </a:xfrm>
          <a:prstGeom prst="rect">
            <a:avLst/>
          </a:prstGeom>
        </p:spPr>
      </p:pic>
      <p:sp>
        <p:nvSpPr>
          <p:cNvPr id="3" name="AutoShape 2" descr="blob:https://web.whatsapp.com/74fc8da9-d993-435d-8c09-5ace046f78c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>
              <a:solidFill>
                <a:prstClr val="black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445165" y="421103"/>
            <a:ext cx="672565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2400" b="1" dirty="0" smtClean="0">
                <a:solidFill>
                  <a:srgbClr val="FF0000"/>
                </a:solidFill>
                <a:latin typeface="Roboto-Light"/>
              </a:rPr>
              <a:t>9. </a:t>
            </a:r>
            <a:r>
              <a:rPr lang="es-MX" sz="2400" b="1" dirty="0" smtClean="0">
                <a:solidFill>
                  <a:srgbClr val="FF0000"/>
                </a:solidFill>
                <a:latin typeface="Roboto-Light"/>
              </a:rPr>
              <a:t>Garantizar </a:t>
            </a:r>
            <a:r>
              <a:rPr lang="es-MX" sz="2400" b="1" dirty="0">
                <a:solidFill>
                  <a:srgbClr val="FF0000"/>
                </a:solidFill>
                <a:latin typeface="Roboto-Light"/>
              </a:rPr>
              <a:t>atención con calidad y calidez en todos sus servicios partiendo del </a:t>
            </a:r>
            <a:r>
              <a:rPr lang="es-MX" sz="2400" b="1" dirty="0" smtClean="0">
                <a:solidFill>
                  <a:srgbClr val="FF0000"/>
                </a:solidFill>
                <a:latin typeface="Roboto-Light"/>
              </a:rPr>
              <a:t>reconocimiento de </a:t>
            </a:r>
            <a:r>
              <a:rPr lang="es-MX" sz="2400" b="1" dirty="0">
                <a:solidFill>
                  <a:srgbClr val="FF0000"/>
                </a:solidFill>
                <a:latin typeface="Roboto-Light"/>
              </a:rPr>
              <a:t>las usuarias y usuarios de los servicios como sujetos de derechos, promoviendo siempre el</a:t>
            </a:r>
            <a:br>
              <a:rPr lang="es-MX" sz="2400" b="1" dirty="0">
                <a:solidFill>
                  <a:srgbClr val="FF0000"/>
                </a:solidFill>
                <a:latin typeface="Roboto-Light"/>
              </a:rPr>
            </a:br>
            <a:r>
              <a:rPr lang="es-MX" sz="2400" b="1" dirty="0">
                <a:solidFill>
                  <a:srgbClr val="FF0000"/>
                </a:solidFill>
                <a:latin typeface="Roboto-Light"/>
              </a:rPr>
              <a:t>respeto a la diferencia, la participación y el trato digno para toda la </a:t>
            </a:r>
            <a:r>
              <a:rPr lang="es-MX" sz="2400" b="1" dirty="0" smtClean="0">
                <a:solidFill>
                  <a:srgbClr val="FF0000"/>
                </a:solidFill>
                <a:latin typeface="Roboto-Light"/>
              </a:rPr>
              <a:t>población</a:t>
            </a:r>
            <a:endParaRPr lang="es-MX" sz="2400" b="1" dirty="0" smtClean="0">
              <a:solidFill>
                <a:srgbClr val="FF0000"/>
              </a:solidFill>
              <a:latin typeface="Roboto-Light"/>
            </a:endParaRPr>
          </a:p>
        </p:txBody>
      </p:sp>
      <p:pic>
        <p:nvPicPr>
          <p:cNvPr id="1026" name="Picture 2" descr="SENA imparte formación en Salud Pública a Comunidades Indígena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8586" y="541190"/>
            <a:ext cx="4233743" cy="2822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st2.depositphotos.com/4046139/10128/i/950/depositphotos_101288826-stock-photo-pregnant-african-american-woman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16"/>
          <a:stretch/>
        </p:blipFill>
        <p:spPr bwMode="auto">
          <a:xfrm>
            <a:off x="460375" y="3291266"/>
            <a:ext cx="3116179" cy="3188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/>
          <p:cNvSpPr txBox="1"/>
          <p:nvPr/>
        </p:nvSpPr>
        <p:spPr>
          <a:xfrm>
            <a:off x="4036930" y="3441027"/>
            <a:ext cx="778721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 smtClean="0"/>
              <a:t>ENTORNOS PROTECTORES Y ESPACIOS AMIGABLES EN LA INSTITUCION</a:t>
            </a:r>
          </a:p>
          <a:p>
            <a:r>
              <a:rPr lang="es-MX" sz="2000" dirty="0" smtClean="0"/>
              <a:t>DAR TRATO RESPETUOSO</a:t>
            </a:r>
          </a:p>
          <a:p>
            <a:r>
              <a:rPr lang="es-MX" sz="2000" dirty="0" smtClean="0"/>
              <a:t>ENTENDER A LAS PACIENTES COMO SUJETOS DE DERECHO</a:t>
            </a:r>
          </a:p>
          <a:p>
            <a:r>
              <a:rPr lang="es-MX" sz="2000" dirty="0" smtClean="0"/>
              <a:t>GARANTIZAR LA EDUCACION EN PROMOCION DE LA LACTANCIA Y NUTRICION EN CADA ETAPA DE LA MUJER Y EL INFANTE</a:t>
            </a:r>
          </a:p>
          <a:p>
            <a:r>
              <a:rPr lang="es-MX" sz="2000" dirty="0" smtClean="0"/>
              <a:t>BRINDAR INFORMACION VERAZ, CONCRETA Y OPORTUNA SOBRE ENFERMEDADES, TAL CON ETS</a:t>
            </a:r>
          </a:p>
          <a:p>
            <a:r>
              <a:rPr lang="es-MX" sz="2000" dirty="0" smtClean="0"/>
              <a:t>TENER EN CUENTA LA NO DISCRIMINACION, LA PARTICIPACION Y EL TRATO DIGNO</a:t>
            </a:r>
            <a:endParaRPr lang="es-CO" sz="2000" dirty="0"/>
          </a:p>
        </p:txBody>
      </p:sp>
    </p:spTree>
    <p:extLst>
      <p:ext uri="{BB962C8B-B14F-4D97-AF65-F5344CB8AC3E}">
        <p14:creationId xmlns:p14="http://schemas.microsoft.com/office/powerpoint/2010/main" val="2083377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7C022E8C-AB60-440D-93F5-7371E3C6CDE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Gráfico 5">
            <a:extLst>
              <a:ext uri="{FF2B5EF4-FFF2-40B4-BE49-F238E27FC236}">
                <a16:creationId xmlns:a16="http://schemas.microsoft.com/office/drawing/2014/main" xmlns="" id="{E5B13D08-DD7B-451B-B8CB-98AC04A0FB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8865477" y="5706808"/>
            <a:ext cx="2958663" cy="654269"/>
          </a:xfrm>
          <a:prstGeom prst="rect">
            <a:avLst/>
          </a:prstGeom>
        </p:spPr>
      </p:pic>
      <p:sp>
        <p:nvSpPr>
          <p:cNvPr id="3" name="AutoShape 2" descr="blob:https://web.whatsapp.com/74fc8da9-d993-435d-8c09-5ace046f78c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>
              <a:solidFill>
                <a:prstClr val="black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460375" y="336882"/>
            <a:ext cx="6416565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2400" b="1" dirty="0">
                <a:solidFill>
                  <a:srgbClr val="FF0000"/>
                </a:solidFill>
                <a:latin typeface="Roboto-Light"/>
              </a:rPr>
              <a:t/>
            </a:r>
            <a:br>
              <a:rPr lang="es-MX" sz="2400" b="1" dirty="0">
                <a:solidFill>
                  <a:srgbClr val="FF0000"/>
                </a:solidFill>
                <a:latin typeface="Roboto-Light"/>
              </a:rPr>
            </a:br>
            <a:r>
              <a:rPr lang="es-MX" sz="2400" b="1" dirty="0" smtClean="0">
                <a:solidFill>
                  <a:srgbClr val="FF0000"/>
                </a:solidFill>
                <a:latin typeface="Roboto-Light"/>
              </a:rPr>
              <a:t>10. Disponer </a:t>
            </a:r>
            <a:r>
              <a:rPr lang="es-MX" sz="2400" b="1" dirty="0">
                <a:solidFill>
                  <a:srgbClr val="FF0000"/>
                </a:solidFill>
                <a:latin typeface="Roboto-Light"/>
              </a:rPr>
              <a:t>de mecanismos y estrategias de apoyo institucional y comunitario que </a:t>
            </a:r>
            <a:r>
              <a:rPr lang="es-MX" sz="2400" b="1" dirty="0" smtClean="0">
                <a:solidFill>
                  <a:srgbClr val="FF0000"/>
                </a:solidFill>
                <a:latin typeface="Roboto-Light"/>
              </a:rPr>
              <a:t>favorezcan la </a:t>
            </a:r>
            <a:r>
              <a:rPr lang="es-MX" sz="2400" b="1" dirty="0">
                <a:solidFill>
                  <a:srgbClr val="FF0000"/>
                </a:solidFill>
                <a:latin typeface="Roboto-Light"/>
              </a:rPr>
              <a:t>continuidad de las acciones más allá de los servicios institucionales, con el fin </a:t>
            </a:r>
            <a:r>
              <a:rPr lang="es-MX" sz="2400" b="1" dirty="0" smtClean="0">
                <a:solidFill>
                  <a:srgbClr val="FF0000"/>
                </a:solidFill>
                <a:latin typeface="Roboto-Light"/>
              </a:rPr>
              <a:t>de favorecer </a:t>
            </a:r>
            <a:r>
              <a:rPr lang="es-MX" sz="2400" b="1" dirty="0">
                <a:solidFill>
                  <a:srgbClr val="FF0000"/>
                </a:solidFill>
                <a:latin typeface="Roboto-Light"/>
              </a:rPr>
              <a:t>la salud y la nutrición materna e infantil.</a:t>
            </a:r>
            <a:r>
              <a:rPr lang="es-MX" sz="2400" b="1" dirty="0">
                <a:solidFill>
                  <a:srgbClr val="FF0000"/>
                </a:solidFill>
              </a:rPr>
              <a:t> </a:t>
            </a:r>
            <a:endParaRPr lang="es-CO" sz="2400" b="1" dirty="0">
              <a:solidFill>
                <a:srgbClr val="FF0000"/>
              </a:solidFill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5433" y="629482"/>
            <a:ext cx="4570214" cy="5077326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697831" y="3416968"/>
            <a:ext cx="581124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CONTINUAR CON LA SALUD Y NUTRICION MAS ALLA DE LA IPS</a:t>
            </a:r>
          </a:p>
          <a:p>
            <a:endParaRPr lang="es-MX" dirty="0"/>
          </a:p>
          <a:p>
            <a:r>
              <a:rPr lang="es-MX" dirty="0" smtClean="0"/>
              <a:t>IMPLEMENTAR MECANISMOS INSTITUCIONALES Y CONFORMAR GRUPOS DE APOYO QUE PERMITAN MEDIAR ENTRE LOS USUARIOS, EPS E IPS PARA FACILITAR LA PROMOCION, EL MANTENIMIENTO Y LA RECUPERACION DE LA SALUD NO SOLO DE LA LACTANTE Y EL INFANTE SINO DE TODO EL NUECLEO FAMILIAR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134948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7C022E8C-AB60-440D-93F5-7371E3C6CDE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Gráfico 5">
            <a:extLst>
              <a:ext uri="{FF2B5EF4-FFF2-40B4-BE49-F238E27FC236}">
                <a16:creationId xmlns:a16="http://schemas.microsoft.com/office/drawing/2014/main" xmlns="" id="{E5B13D08-DD7B-451B-B8CB-98AC04A0FB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8865477" y="5706808"/>
            <a:ext cx="2958663" cy="654269"/>
          </a:xfrm>
          <a:prstGeom prst="rect">
            <a:avLst/>
          </a:prstGeom>
        </p:spPr>
      </p:pic>
      <p:sp>
        <p:nvSpPr>
          <p:cNvPr id="3" name="AutoShape 2" descr="blob:https://web.whatsapp.com/74fc8da9-d993-435d-8c09-5ace046f78c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>
              <a:solidFill>
                <a:prstClr val="black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460376" y="830178"/>
            <a:ext cx="604870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4800" b="1" dirty="0">
                <a:solidFill>
                  <a:srgbClr val="FF0000"/>
                </a:solidFill>
                <a:latin typeface="Roboto-Light"/>
              </a:rPr>
              <a:t/>
            </a:r>
            <a:br>
              <a:rPr lang="es-MX" sz="4800" b="1" dirty="0">
                <a:solidFill>
                  <a:srgbClr val="FF0000"/>
                </a:solidFill>
                <a:latin typeface="Roboto-Light"/>
              </a:rPr>
            </a:br>
            <a:r>
              <a:rPr lang="es-MX" sz="4800" b="1" dirty="0" smtClean="0">
                <a:solidFill>
                  <a:srgbClr val="FF0000"/>
                </a:solidFill>
                <a:latin typeface="Roboto-Light"/>
              </a:rPr>
              <a:t>ACCIONES QUE HA IMPLEMENTADO LA ENTIDAD</a:t>
            </a:r>
            <a:endParaRPr lang="es-CO" sz="4800" b="1" dirty="0">
              <a:solidFill>
                <a:srgbClr val="FF0000"/>
              </a:solidFill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5433" y="629482"/>
            <a:ext cx="4570214" cy="5077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23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7C022E8C-AB60-440D-93F5-7371E3C6CDE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526"/>
            <a:ext cx="12192000" cy="6858000"/>
          </a:xfrm>
          <a:prstGeom prst="rect">
            <a:avLst/>
          </a:prstGeom>
        </p:spPr>
      </p:pic>
      <p:pic>
        <p:nvPicPr>
          <p:cNvPr id="6" name="Gráfico 5">
            <a:extLst>
              <a:ext uri="{FF2B5EF4-FFF2-40B4-BE49-F238E27FC236}">
                <a16:creationId xmlns:a16="http://schemas.microsoft.com/office/drawing/2014/main" xmlns="" id="{E5B13D08-DD7B-451B-B8CB-98AC04A0FB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8865477" y="5706808"/>
            <a:ext cx="2958663" cy="654269"/>
          </a:xfrm>
          <a:prstGeom prst="rect">
            <a:avLst/>
          </a:prstGeom>
        </p:spPr>
      </p:pic>
      <p:sp>
        <p:nvSpPr>
          <p:cNvPr id="3" name="AutoShape 2" descr="blob:https://web.whatsapp.com/74fc8da9-d993-435d-8c09-5ace046f78c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>
              <a:solidFill>
                <a:prstClr val="black"/>
              </a:solidFill>
            </a:endParaRPr>
          </a:p>
        </p:txBody>
      </p:sp>
      <p:pic>
        <p:nvPicPr>
          <p:cNvPr id="1026" name="Picture 2" descr="Piel con piel en la primera hora de vida: reflejo de las nueve etapas  instintiva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7550" y="1796324"/>
            <a:ext cx="9857983" cy="4404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/>
          <p:cNvSpPr txBox="1"/>
          <p:nvPr/>
        </p:nvSpPr>
        <p:spPr>
          <a:xfrm>
            <a:off x="2981198" y="651354"/>
            <a:ext cx="63103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3600" dirty="0" smtClean="0">
                <a:solidFill>
                  <a:srgbClr val="00B050"/>
                </a:solidFill>
                <a:latin typeface="Arial Black" panose="020B0A04020102020204" pitchFamily="34" charset="0"/>
              </a:rPr>
              <a:t>CONTACTO PIEL A PIEL </a:t>
            </a:r>
            <a:endParaRPr lang="es-CO" sz="3600" dirty="0">
              <a:solidFill>
                <a:srgbClr val="00B05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2281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7C022E8C-AB60-440D-93F5-7371E3C6CDE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Gráfico 5">
            <a:extLst>
              <a:ext uri="{FF2B5EF4-FFF2-40B4-BE49-F238E27FC236}">
                <a16:creationId xmlns:a16="http://schemas.microsoft.com/office/drawing/2014/main" xmlns="" id="{E5B13D08-DD7B-451B-B8CB-98AC04A0FB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8865477" y="5706808"/>
            <a:ext cx="2958663" cy="654269"/>
          </a:xfrm>
          <a:prstGeom prst="rect">
            <a:avLst/>
          </a:prstGeom>
        </p:spPr>
      </p:pic>
      <p:sp>
        <p:nvSpPr>
          <p:cNvPr id="3" name="AutoShape 2" descr="blob:https://web.whatsapp.com/74fc8da9-d993-435d-8c09-5ace046f78c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>
              <a:solidFill>
                <a:prstClr val="black"/>
              </a:solidFill>
            </a:endParaRPr>
          </a:p>
        </p:txBody>
      </p:sp>
      <p:pic>
        <p:nvPicPr>
          <p:cNvPr id="2050" name="Picture 2" descr="https://cdn.www.gob.pe/uploads/document/file/327090/standard_Contacto_piel_a_piel_madre_hijo_y_alojamiento_conjunto_son_derechos_20190625-15927-170osil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350" y="1852059"/>
            <a:ext cx="9999853" cy="4147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/>
          <p:cNvSpPr txBox="1"/>
          <p:nvPr/>
        </p:nvSpPr>
        <p:spPr>
          <a:xfrm>
            <a:off x="934350" y="974558"/>
            <a:ext cx="99998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3200" dirty="0" smtClean="0">
                <a:solidFill>
                  <a:srgbClr val="00B050"/>
                </a:solidFill>
                <a:latin typeface="Arial Black" panose="020B0A04020102020204" pitchFamily="34" charset="0"/>
              </a:rPr>
              <a:t>LACTANCIA EN LA PRIMERA HORA DE VIDA</a:t>
            </a:r>
            <a:endParaRPr lang="es-CO" sz="3200" dirty="0">
              <a:solidFill>
                <a:srgbClr val="00B05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1384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7C022E8C-AB60-440D-93F5-7371E3C6CDE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Gráfico 5">
            <a:extLst>
              <a:ext uri="{FF2B5EF4-FFF2-40B4-BE49-F238E27FC236}">
                <a16:creationId xmlns:a16="http://schemas.microsoft.com/office/drawing/2014/main" xmlns="" id="{E5B13D08-DD7B-451B-B8CB-98AC04A0FB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8865477" y="5706808"/>
            <a:ext cx="2958663" cy="654269"/>
          </a:xfrm>
          <a:prstGeom prst="rect">
            <a:avLst/>
          </a:prstGeom>
        </p:spPr>
      </p:pic>
      <p:sp>
        <p:nvSpPr>
          <p:cNvPr id="3" name="AutoShape 2" descr="blob:https://web.whatsapp.com/74fc8da9-d993-435d-8c09-5ace046f78c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>
              <a:solidFill>
                <a:prstClr val="black"/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1385286" y="598778"/>
            <a:ext cx="902086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3200" dirty="0" smtClean="0">
                <a:solidFill>
                  <a:srgbClr val="00B050"/>
                </a:solidFill>
                <a:latin typeface="Arial Black" panose="020B0A04020102020204" pitchFamily="34" charset="0"/>
              </a:rPr>
              <a:t>FOMENTO DE LACTANCIA MATERNA </a:t>
            </a:r>
          </a:p>
          <a:p>
            <a:r>
              <a:rPr lang="es-MX" sz="3200" dirty="0" smtClean="0">
                <a:solidFill>
                  <a:srgbClr val="00B050"/>
                </a:solidFill>
                <a:latin typeface="Arial Black" panose="020B0A04020102020204" pitchFamily="34" charset="0"/>
              </a:rPr>
              <a:t>LOS 6 PRIMEROS DE VIDA DEL NIÑO(A)</a:t>
            </a:r>
            <a:endParaRPr lang="es-CO" sz="3200" dirty="0">
              <a:solidFill>
                <a:srgbClr val="00B050"/>
              </a:solidFill>
              <a:latin typeface="Arial Black" panose="020B0A04020102020204" pitchFamily="34" charset="0"/>
            </a:endParaRPr>
          </a:p>
        </p:txBody>
      </p:sp>
      <p:pic>
        <p:nvPicPr>
          <p:cNvPr id="3074" name="Picture 2" descr="Por qué es importante el calostro para el bebé? -canalSALU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711" y="1598213"/>
            <a:ext cx="9606463" cy="4389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168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7C022E8C-AB60-440D-93F5-7371E3C6CDE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Gráfico 5">
            <a:extLst>
              <a:ext uri="{FF2B5EF4-FFF2-40B4-BE49-F238E27FC236}">
                <a16:creationId xmlns:a16="http://schemas.microsoft.com/office/drawing/2014/main" xmlns="" id="{E5B13D08-DD7B-451B-B8CB-98AC04A0FB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8865477" y="5706808"/>
            <a:ext cx="2958663" cy="654269"/>
          </a:xfrm>
          <a:prstGeom prst="rect">
            <a:avLst/>
          </a:prstGeom>
        </p:spPr>
      </p:pic>
      <p:sp>
        <p:nvSpPr>
          <p:cNvPr id="3" name="AutoShape 2" descr="blob:https://web.whatsapp.com/74fc8da9-d993-435d-8c09-5ace046f78c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>
              <a:solidFill>
                <a:prstClr val="black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688978" y="481263"/>
            <a:ext cx="430413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4800" b="1" dirty="0">
                <a:solidFill>
                  <a:srgbClr val="FF0000"/>
                </a:solidFill>
                <a:latin typeface="Roboto-Light"/>
              </a:rPr>
              <a:t/>
            </a:r>
            <a:br>
              <a:rPr lang="es-MX" sz="4800" b="1" dirty="0">
                <a:solidFill>
                  <a:srgbClr val="FF0000"/>
                </a:solidFill>
                <a:latin typeface="Roboto-Light"/>
              </a:rPr>
            </a:br>
            <a:r>
              <a:rPr lang="es-MX" sz="4800" b="1" dirty="0" smtClean="0">
                <a:solidFill>
                  <a:srgbClr val="FF0000"/>
                </a:solidFill>
                <a:latin typeface="Roboto-Light"/>
              </a:rPr>
              <a:t>PROGRAMA CANGURO</a:t>
            </a:r>
            <a:endParaRPr lang="es-CO" sz="4800" b="1" dirty="0">
              <a:solidFill>
                <a:srgbClr val="FF0000"/>
              </a:solidFill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151" y="3089309"/>
            <a:ext cx="4414794" cy="2944633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9502" y="481263"/>
            <a:ext cx="6806104" cy="5214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705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7C022E8C-AB60-440D-93F5-7371E3C6CDE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Gráfico 5">
            <a:extLst>
              <a:ext uri="{FF2B5EF4-FFF2-40B4-BE49-F238E27FC236}">
                <a16:creationId xmlns:a16="http://schemas.microsoft.com/office/drawing/2014/main" xmlns="" id="{E5B13D08-DD7B-451B-B8CB-98AC04A0FB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8865477" y="5706808"/>
            <a:ext cx="2958663" cy="654269"/>
          </a:xfrm>
          <a:prstGeom prst="rect">
            <a:avLst/>
          </a:prstGeom>
        </p:spPr>
      </p:pic>
      <p:sp>
        <p:nvSpPr>
          <p:cNvPr id="3" name="AutoShape 2" descr="blob:https://web.whatsapp.com/74fc8da9-d993-435d-8c09-5ace046f78c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>
              <a:solidFill>
                <a:prstClr val="black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855" y="533463"/>
            <a:ext cx="4928208" cy="573499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9409" y="533463"/>
            <a:ext cx="4792579" cy="5500479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10384077" y="1503947"/>
            <a:ext cx="15782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AUTORIZADO POR PADRES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921948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7C022E8C-AB60-440D-93F5-7371E3C6CDE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Gráfico 5">
            <a:extLst>
              <a:ext uri="{FF2B5EF4-FFF2-40B4-BE49-F238E27FC236}">
                <a16:creationId xmlns:a16="http://schemas.microsoft.com/office/drawing/2014/main" xmlns="" id="{E5B13D08-DD7B-451B-B8CB-98AC04A0FB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8865477" y="5706808"/>
            <a:ext cx="2958663" cy="654269"/>
          </a:xfrm>
          <a:prstGeom prst="rect">
            <a:avLst/>
          </a:prstGeom>
        </p:spPr>
      </p:pic>
      <p:sp>
        <p:nvSpPr>
          <p:cNvPr id="3" name="AutoShape 2" descr="blob:https://web.whatsapp.com/74fc8da9-d993-435d-8c09-5ace046f78c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>
              <a:solidFill>
                <a:prstClr val="black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460375" y="1648325"/>
            <a:ext cx="561557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4800" b="1" dirty="0">
                <a:solidFill>
                  <a:srgbClr val="FF0000"/>
                </a:solidFill>
                <a:latin typeface="Roboto-Light"/>
              </a:rPr>
              <a:t/>
            </a:r>
            <a:br>
              <a:rPr lang="es-MX" sz="4800" b="1" dirty="0">
                <a:solidFill>
                  <a:srgbClr val="FF0000"/>
                </a:solidFill>
                <a:latin typeface="Roboto-Light"/>
              </a:rPr>
            </a:br>
            <a:r>
              <a:rPr lang="es-MX" sz="4800" b="1" dirty="0" smtClean="0">
                <a:solidFill>
                  <a:srgbClr val="FF0000"/>
                </a:solidFill>
                <a:latin typeface="Roboto-Light"/>
              </a:rPr>
              <a:t>BANCO DE LECHE</a:t>
            </a:r>
            <a:endParaRPr lang="es-CO" sz="4800" b="1" dirty="0">
              <a:solidFill>
                <a:srgbClr val="FF0000"/>
              </a:solidFill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1503947" y="986589"/>
            <a:ext cx="408368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4800" dirty="0" smtClean="0"/>
              <a:t>QUE NOS FALTA</a:t>
            </a:r>
            <a:endParaRPr lang="es-CO" sz="4800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3956649"/>
            <a:ext cx="4969041" cy="2077293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637674"/>
            <a:ext cx="4969042" cy="3246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391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7C022E8C-AB60-440D-93F5-7371E3C6CDE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Gráfico 5">
            <a:extLst>
              <a:ext uri="{FF2B5EF4-FFF2-40B4-BE49-F238E27FC236}">
                <a16:creationId xmlns:a16="http://schemas.microsoft.com/office/drawing/2014/main" xmlns="" id="{E5B13D08-DD7B-451B-B8CB-98AC04A0FB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8865477" y="5706808"/>
            <a:ext cx="2958663" cy="654269"/>
          </a:xfrm>
          <a:prstGeom prst="rect">
            <a:avLst/>
          </a:prstGeom>
        </p:spPr>
      </p:pic>
      <p:sp>
        <p:nvSpPr>
          <p:cNvPr id="3" name="AutoShape 2" descr="blob:https://web.whatsapp.com/74fc8da9-d993-435d-8c09-5ace046f78c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>
              <a:solidFill>
                <a:prstClr val="black"/>
              </a:solidFill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2153654" y="2129589"/>
            <a:ext cx="747733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000" dirty="0" smtClean="0">
                <a:solidFill>
                  <a:srgbClr val="00B050"/>
                </a:solidFill>
                <a:latin typeface="Arial Black" panose="020B0A04020102020204" pitchFamily="34" charset="0"/>
              </a:rPr>
              <a:t>GRACIAS </a:t>
            </a:r>
          </a:p>
          <a:p>
            <a:pPr algn="ctr"/>
            <a:r>
              <a:rPr lang="es-MX" sz="4000" dirty="0" smtClean="0">
                <a:solidFill>
                  <a:srgbClr val="00B050"/>
                </a:solidFill>
                <a:latin typeface="Arial Black" panose="020B0A04020102020204" pitchFamily="34" charset="0"/>
              </a:rPr>
              <a:t>MABIS MERCADO RUA</a:t>
            </a:r>
          </a:p>
          <a:p>
            <a:pPr algn="ctr"/>
            <a:r>
              <a:rPr lang="es-MX" sz="4000" dirty="0" smtClean="0">
                <a:solidFill>
                  <a:srgbClr val="00B050"/>
                </a:solidFill>
                <a:latin typeface="Arial Black" panose="020B0A04020102020204" pitchFamily="34" charset="0"/>
              </a:rPr>
              <a:t>GESTION DE CALIDAD</a:t>
            </a:r>
            <a:endParaRPr lang="es-CO" sz="4000" dirty="0">
              <a:solidFill>
                <a:srgbClr val="00B05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6463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1113</TotalTime>
  <Words>820</Words>
  <Application>Microsoft Office PowerPoint</Application>
  <PresentationFormat>Panorámica</PresentationFormat>
  <Paragraphs>110</Paragraphs>
  <Slides>25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32" baseType="lpstr">
      <vt:lpstr>Arial</vt:lpstr>
      <vt:lpstr>Arial Black</vt:lpstr>
      <vt:lpstr>Calibri</vt:lpstr>
      <vt:lpstr>Calibri Light</vt:lpstr>
      <vt:lpstr>Google Sans</vt:lpstr>
      <vt:lpstr>Roboto-Light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HENRRY MARTINEZ</dc:creator>
  <cp:lastModifiedBy>HENRRY MARTINEZ</cp:lastModifiedBy>
  <cp:revision>37</cp:revision>
  <dcterms:created xsi:type="dcterms:W3CDTF">2024-03-04T19:21:38Z</dcterms:created>
  <dcterms:modified xsi:type="dcterms:W3CDTF">2024-03-18T15:36:45Z</dcterms:modified>
</cp:coreProperties>
</file>