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2" r:id="rId4"/>
    <p:sldId id="293" r:id="rId5"/>
    <p:sldId id="294" r:id="rId6"/>
    <p:sldId id="259" r:id="rId7"/>
    <p:sldId id="286" r:id="rId8"/>
    <p:sldId id="261" r:id="rId9"/>
    <p:sldId id="285" r:id="rId10"/>
    <p:sldId id="287" r:id="rId11"/>
    <p:sldId id="266" r:id="rId12"/>
    <p:sldId id="288" r:id="rId13"/>
    <p:sldId id="267" r:id="rId14"/>
    <p:sldId id="289" r:id="rId15"/>
    <p:sldId id="290" r:id="rId16"/>
    <p:sldId id="291" r:id="rId17"/>
    <p:sldId id="265" r:id="rId18"/>
    <p:sldId id="295" r:id="rId19"/>
    <p:sldId id="281" r:id="rId20"/>
    <p:sldId id="282" r:id="rId21"/>
    <p:sldId id="283" r:id="rId22"/>
    <p:sldId id="296" r:id="rId23"/>
    <p:sldId id="298" r:id="rId24"/>
    <p:sldId id="297" r:id="rId25"/>
    <p:sldId id="284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04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3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880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350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303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84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66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54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123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58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44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75D0-6401-4D19-A28C-79DBFD44C0E0}" type="datetimeFigureOut">
              <a:rPr lang="es-CO" smtClean="0"/>
              <a:t>17/03/2024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54D2-2607-4B07-9A35-2A4FC8264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84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3AC9062-0374-48FA-9921-47FE904D2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"/>
          <a:stretch/>
        </p:blipFill>
        <p:spPr>
          <a:xfrm>
            <a:off x="0" y="-46782"/>
            <a:ext cx="12192000" cy="69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329" y="501999"/>
            <a:ext cx="71073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mujeres gestantes y sus familias, información, educación y atención </a:t>
            </a:r>
            <a:r>
              <a:rPr lang="es-MX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oportuna y 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pertinente para que puedan vivir satisfactoriamente su gestación, prepararse para el </a:t>
            </a:r>
            <a:r>
              <a:rPr lang="es-MX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parto, el 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puerperio, la lactancia materna y la crianza</a:t>
            </a:r>
            <a:r>
              <a:rPr lang="es-MX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sobre: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Signos de alarma durante la gestación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 temprana de Anomalías del recién nacido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 del Recién Nacido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del Registro civil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Consejería en Planificación familiar</a:t>
            </a:r>
          </a:p>
          <a:p>
            <a:pPr algn="just"/>
            <a:endParaRPr lang="es-MX" sz="2400" dirty="0" smtClean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"/>
          <a:stretch/>
        </p:blipFill>
        <p:spPr>
          <a:xfrm>
            <a:off x="7290665" y="1094874"/>
            <a:ext cx="4781355" cy="44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5575" y="610284"/>
            <a:ext cx="700031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Garantizar </a:t>
            </a:r>
            <a:r>
              <a:rPr lang="es-MX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atención del trabajo de parto y el parto con calidad y calidez acompañada 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</a:t>
            </a:r>
            <a:r>
              <a:rPr lang="es-MX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significativa para la madre,</a:t>
            </a:r>
            <a:br>
              <a:rPr lang="es-MX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un ambiente digno y de respeto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THS que hace C. Prenatal debe tener todo la capacitación y competencia para educar a la madre y acompañantes sobre todo el proceso del embarazo</a:t>
            </a:r>
          </a:p>
          <a:p>
            <a:pPr algn="just"/>
            <a:r>
              <a:rPr lang="es-MX" sz="20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el acompañamiento de la persona significativa</a:t>
            </a:r>
          </a:p>
          <a:p>
            <a:pPr algn="just"/>
            <a:r>
              <a:rPr lang="es-MX" sz="20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 la discriminación</a:t>
            </a:r>
          </a:p>
          <a:p>
            <a:pPr algn="just"/>
            <a:r>
              <a:rPr lang="es-MX" sz="20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el contacto piel a piel al nacer</a:t>
            </a:r>
          </a:p>
          <a:p>
            <a:pPr algn="just"/>
            <a:r>
              <a:rPr lang="es-MX" sz="20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 técnica del THS para atender cualquier complicación después del parto</a:t>
            </a:r>
          </a:p>
          <a:p>
            <a:pPr algn="just"/>
            <a:r>
              <a:rPr lang="es-MX" sz="20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dar información escrita a la madre o acompañante sobre el estado del bebe, datos como. PESO, TALLA y estado de salud del R.N.</a:t>
            </a:r>
            <a:endParaRPr lang="es-MX" sz="2000" dirty="0" smtClean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4" y="661737"/>
            <a:ext cx="4668252" cy="50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9705" y="826855"/>
            <a:ext cx="625642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Ofrecer </a:t>
            </a: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y ayuda efectiva a las madres, padres y otros cuidadores sobre 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promoción</a:t>
            </a: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protección y atención en salud y nutrición de las madres y de las niñas y 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niños </a:t>
            </a: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recién nacidos, durante el posparto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Educacion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salud en el puerperio sobre primeras vacunas, higiene, sueño</a:t>
            </a:r>
          </a:p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 atención con calidez y amabilidad</a:t>
            </a:r>
          </a:p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Signos y síntomas del bienestar del bebe</a:t>
            </a:r>
          </a:p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Entregar información sobre: derecho al nombre, registro civil, nacionalidad</a:t>
            </a:r>
          </a:p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914400"/>
            <a:ext cx="4557066" cy="46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9705" y="794082"/>
            <a:ext cx="6737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70C0"/>
                </a:solidFill>
                <a:latin typeface="Roboto-Light"/>
              </a:rPr>
              <a:t>6. Promover</a:t>
            </a:r>
            <a:r>
              <a:rPr lang="es-MX" sz="2000" b="1" dirty="0">
                <a:solidFill>
                  <a:srgbClr val="0070C0"/>
                </a:solidFill>
                <a:latin typeface="Roboto-Light"/>
              </a:rPr>
              <a:t>, proteger y dar apoyo efectivo a las madres y sus familias para poner en práctica </a:t>
            </a:r>
            <a:r>
              <a:rPr lang="es-MX" sz="2000" b="1" dirty="0" smtClean="0">
                <a:solidFill>
                  <a:srgbClr val="0070C0"/>
                </a:solidFill>
                <a:latin typeface="Roboto-Light"/>
              </a:rPr>
              <a:t>la lactancia </a:t>
            </a:r>
            <a:r>
              <a:rPr lang="es-MX" sz="2000" b="1" dirty="0">
                <a:solidFill>
                  <a:srgbClr val="0070C0"/>
                </a:solidFill>
                <a:latin typeface="Roboto-Light"/>
              </a:rPr>
              <a:t>materna exclusiva durante los primeros seis meses de vida, y con </a:t>
            </a:r>
            <a:r>
              <a:rPr lang="es-MX" sz="2000" b="1" dirty="0" smtClean="0">
                <a:solidFill>
                  <a:srgbClr val="0070C0"/>
                </a:solidFill>
                <a:latin typeface="Roboto-Light"/>
              </a:rPr>
              <a:t>alimentación complementaria </a:t>
            </a:r>
            <a:r>
              <a:rPr lang="es-MX" sz="2000" b="1" dirty="0">
                <a:solidFill>
                  <a:srgbClr val="0070C0"/>
                </a:solidFill>
                <a:latin typeface="Roboto-Light"/>
              </a:rPr>
              <a:t>adecuada hasta los dos años de edad o más</a:t>
            </a:r>
            <a:r>
              <a:rPr lang="es-MX" sz="2000" b="1" dirty="0" smtClean="0">
                <a:solidFill>
                  <a:srgbClr val="0070C0"/>
                </a:solidFill>
                <a:latin typeface="Roboto-Light"/>
              </a:rPr>
              <a:t>.</a:t>
            </a:r>
            <a:endParaRPr lang="es-MX" sz="2000" b="1" dirty="0" smtClean="0">
              <a:solidFill>
                <a:srgbClr val="0070C0"/>
              </a:solidFill>
              <a:latin typeface="Roboto-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5" r="14474"/>
          <a:stretch/>
        </p:blipFill>
        <p:spPr>
          <a:xfrm>
            <a:off x="7637150" y="792016"/>
            <a:ext cx="4186990" cy="474630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0375" y="2430376"/>
            <a:ext cx="668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Información sobre la importancia de amamantar, uso de chupos y biberones Y los riesgos en su uso</a:t>
            </a:r>
          </a:p>
          <a:p>
            <a:endParaRPr lang="es-MX" sz="2000" dirty="0" smtClean="0"/>
          </a:p>
          <a:p>
            <a:r>
              <a:rPr lang="es-MX" sz="2000" dirty="0" smtClean="0"/>
              <a:t>Si la materna decide amamantar: fortalecer los conocimientos y habilidades, posiciones correctas, agarre y </a:t>
            </a:r>
            <a:r>
              <a:rPr lang="es-MX" sz="2000" dirty="0" err="1" smtClean="0"/>
              <a:t>succion</a:t>
            </a:r>
            <a:endParaRPr lang="es-MX" sz="2000" dirty="0" smtClean="0"/>
          </a:p>
          <a:p>
            <a:r>
              <a:rPr lang="es-MX" sz="2000" dirty="0" smtClean="0"/>
              <a:t>Si presenta alguna dificultad debe recibir apoyo y consejería para superar esos obstáculos</a:t>
            </a:r>
          </a:p>
          <a:p>
            <a:endParaRPr lang="es-MX" sz="2000" dirty="0" smtClean="0"/>
          </a:p>
          <a:p>
            <a:r>
              <a:rPr lang="es-MX" sz="2000" dirty="0" smtClean="0"/>
              <a:t>Si decide por la alimentación con leche artificial orientar a la madre los riesgos con ese tipo de alimentación  y </a:t>
            </a:r>
          </a:p>
          <a:p>
            <a:r>
              <a:rPr lang="es-MX" sz="2000" dirty="0" smtClean="0"/>
              <a:t>Detectar las alteraciones del crecimiento en el desarrollo de los recién nacidos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914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0375" y="469228"/>
            <a:ext cx="63406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1D1D1B"/>
                </a:solidFill>
                <a:latin typeface="Roboto-Light"/>
              </a:rPr>
              <a:t/>
            </a:r>
            <a:br>
              <a:rPr lang="es-MX" dirty="0">
                <a:solidFill>
                  <a:srgbClr val="1D1D1B"/>
                </a:solidFill>
                <a:latin typeface="Roboto-Light"/>
              </a:rPr>
            </a:br>
            <a:r>
              <a:rPr lang="es-MX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7. </a:t>
            </a:r>
            <a:r>
              <a:rPr lang="es-MX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Favorecer </a:t>
            </a:r>
            <a:r>
              <a:rPr lang="es-MX" sz="2400" dirty="0">
                <a:solidFill>
                  <a:srgbClr val="0070C0"/>
                </a:solidFill>
                <a:latin typeface="Arial Black" panose="020B0A04020102020204" pitchFamily="34" charset="0"/>
              </a:rPr>
              <a:t>el alojamiento conjunto de la madre y el niño o niña incluso en caso </a:t>
            </a:r>
            <a:r>
              <a:rPr lang="es-MX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de hospitalización </a:t>
            </a:r>
            <a:r>
              <a:rPr lang="es-MX" sz="2400" dirty="0">
                <a:solidFill>
                  <a:srgbClr val="0070C0"/>
                </a:solidFill>
                <a:latin typeface="Arial Black" panose="020B0A04020102020204" pitchFamily="34" charset="0"/>
              </a:rPr>
              <a:t>de alguno de los dos</a:t>
            </a:r>
            <a:r>
              <a:rPr lang="es-MX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  <a:endParaRPr lang="es-MX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3" y="2262232"/>
            <a:ext cx="5062393" cy="334648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0375" y="2478496"/>
            <a:ext cx="5972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El responsable de pediatría es el encargado de informar que el niño debe estar acompañando por el padre o familiar autorizado</a:t>
            </a:r>
          </a:p>
          <a:p>
            <a:pPr algn="just"/>
            <a:r>
              <a:rPr lang="es-MX" sz="2000" dirty="0" smtClean="0"/>
              <a:t>Todo el personal de salud es el encargado de capacitar a la familia o padre sobre los cuidados que requiere la madre y el bebe en temas como: Importancia del descanso, alimentación adecuada, higiene, nuevos roles y recomendaciones sobre el lenguaje y practicas sexistas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954253" y="562978"/>
            <a:ext cx="48698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FF0000"/>
                </a:solidFill>
              </a:rPr>
              <a:t>Crear condiciones para la lactancia materna en periodos de hospitalización de la madre o del bebe</a:t>
            </a:r>
          </a:p>
          <a:p>
            <a:pPr lvl="0"/>
            <a:r>
              <a:rPr lang="es-MX" sz="2000" b="1" dirty="0">
                <a:solidFill>
                  <a:srgbClr val="FF0000"/>
                </a:solidFill>
              </a:rPr>
              <a:t>Permitir que el familiar este presente en el proceso</a:t>
            </a:r>
          </a:p>
        </p:txBody>
      </p:sp>
    </p:spTree>
    <p:extLst>
      <p:ext uri="{BB962C8B-B14F-4D97-AF65-F5344CB8AC3E}">
        <p14:creationId xmlns:p14="http://schemas.microsoft.com/office/powerpoint/2010/main" val="12070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0375" y="517351"/>
            <a:ext cx="62532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1D1D1B"/>
                </a:solidFill>
                <a:latin typeface="Roboto-Light"/>
              </a:rPr>
              <a:t/>
            </a:r>
            <a:br>
              <a:rPr lang="es-MX" dirty="0">
                <a:solidFill>
                  <a:srgbClr val="1D1D1B"/>
                </a:solidFill>
                <a:latin typeface="Roboto-Light"/>
              </a:rPr>
            </a:br>
            <a:r>
              <a:rPr lang="es-MX" sz="2000" dirty="0" smtClean="0">
                <a:solidFill>
                  <a:srgbClr val="1D1D1B"/>
                </a:solidFill>
                <a:latin typeface="Arial Black" panose="020B0A04020102020204" pitchFamily="34" charset="0"/>
              </a:rPr>
              <a:t>8. </a:t>
            </a:r>
            <a:r>
              <a:rPr lang="es-MX" sz="2000" dirty="0" smtClean="0">
                <a:solidFill>
                  <a:srgbClr val="1D1D1B"/>
                </a:solidFill>
                <a:latin typeface="Arial Black" panose="020B0A04020102020204" pitchFamily="34" charset="0"/>
              </a:rPr>
              <a:t>Proveer </a:t>
            </a:r>
            <a:r>
              <a:rPr lang="es-MX" sz="2000" dirty="0">
                <a:solidFill>
                  <a:srgbClr val="1D1D1B"/>
                </a:solidFill>
                <a:latin typeface="Arial Black" panose="020B0A04020102020204" pitchFamily="34" charset="0"/>
              </a:rPr>
              <a:t>atención integral en salud y nutrición a todas las niñas y niños menores de seis </a:t>
            </a:r>
            <a:r>
              <a:rPr lang="es-MX" sz="2000" dirty="0" smtClean="0">
                <a:solidFill>
                  <a:srgbClr val="1D1D1B"/>
                </a:solidFill>
                <a:latin typeface="Arial Black" panose="020B0A04020102020204" pitchFamily="34" charset="0"/>
              </a:rPr>
              <a:t>años asegurando </a:t>
            </a:r>
            <a:r>
              <a:rPr lang="es-MX" sz="2000" dirty="0">
                <a:solidFill>
                  <a:srgbClr val="1D1D1B"/>
                </a:solidFill>
                <a:latin typeface="Arial Black" panose="020B0A04020102020204" pitchFamily="34" charset="0"/>
              </a:rPr>
              <a:t>el seguimiento dinámico del crecimiento y el desarrollo</a:t>
            </a:r>
            <a:r>
              <a:rPr lang="es-MX" sz="2000" dirty="0" smtClean="0">
                <a:solidFill>
                  <a:srgbClr val="1D1D1B"/>
                </a:solidFill>
                <a:latin typeface="Arial Black" panose="020B0A04020102020204" pitchFamily="34" charset="0"/>
              </a:rPr>
              <a:t>.</a:t>
            </a:r>
            <a:endParaRPr lang="es-MX" sz="2000" dirty="0" smtClean="0">
              <a:solidFill>
                <a:srgbClr val="1D1D1B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8349" r="7991"/>
          <a:stretch/>
        </p:blipFill>
        <p:spPr>
          <a:xfrm>
            <a:off x="6990346" y="1023310"/>
            <a:ext cx="4680285" cy="4695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flipH="1">
            <a:off x="577516" y="2310061"/>
            <a:ext cx="60157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Atención a las alteraciones del recién nacido</a:t>
            </a:r>
          </a:p>
          <a:p>
            <a:r>
              <a:rPr lang="es-MX" sz="2000" dirty="0" smtClean="0"/>
              <a:t>Orientación previa a padres y cuidadores</a:t>
            </a:r>
          </a:p>
          <a:p>
            <a:endParaRPr lang="es-MX" sz="2000" dirty="0" smtClean="0"/>
          </a:p>
          <a:p>
            <a:r>
              <a:rPr lang="es-MX" sz="2000" dirty="0" smtClean="0"/>
              <a:t>Educar y capacitar a los padres sobre cuidados, tales como: Transporte en vehículos, moverlo de manera brusca, dejarlo solo en el cambiador, cambiarlo con manos sucias, </a:t>
            </a:r>
            <a:r>
              <a:rPr lang="es-MX" sz="2000" dirty="0" err="1" smtClean="0"/>
              <a:t>etc</a:t>
            </a:r>
            <a:r>
              <a:rPr lang="es-MX" sz="2000" dirty="0" smtClean="0"/>
              <a:t> </a:t>
            </a:r>
          </a:p>
          <a:p>
            <a:endParaRPr lang="es-MX" sz="2000" dirty="0" smtClean="0"/>
          </a:p>
          <a:p>
            <a:r>
              <a:rPr lang="es-MX" sz="2000" dirty="0" smtClean="0"/>
              <a:t>Dar prioridad a madres en condiciones de vulnerabilidad como: pobreza extrema, desplazamiento, migración, victimas, </a:t>
            </a:r>
            <a:r>
              <a:rPr lang="es-MX" sz="2000" dirty="0" err="1" smtClean="0"/>
              <a:t>etc</a:t>
            </a:r>
            <a:endParaRPr lang="es-MX" sz="2000" dirty="0" smtClean="0"/>
          </a:p>
          <a:p>
            <a:r>
              <a:rPr lang="es-MX" sz="2000" dirty="0" smtClean="0"/>
              <a:t>Dar Atención oportuna por parte del THS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0609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5165" y="421103"/>
            <a:ext cx="6725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9. </a:t>
            </a: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Garantizar </a:t>
            </a: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atención con calidad y calidez en todos sus servicios partiendo del </a:t>
            </a: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reconocimiento de </a:t>
            </a: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las usuarias y usuarios de los servicios como sujetos de derechos, promoviendo siempre el</a:t>
            </a:r>
            <a:br>
              <a:rPr lang="es-MX" sz="2400" b="1" dirty="0">
                <a:solidFill>
                  <a:srgbClr val="FF0000"/>
                </a:solidFill>
                <a:latin typeface="Roboto-Light"/>
              </a:rPr>
            </a:b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respeto a la diferencia, la participación y el trato digno para toda la </a:t>
            </a: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población</a:t>
            </a:r>
            <a:endParaRPr lang="es-MX" sz="2400" b="1" dirty="0" smtClean="0">
              <a:solidFill>
                <a:srgbClr val="FF0000"/>
              </a:solidFill>
              <a:latin typeface="Roboto-Light"/>
            </a:endParaRPr>
          </a:p>
        </p:txBody>
      </p:sp>
      <p:pic>
        <p:nvPicPr>
          <p:cNvPr id="1026" name="Picture 2" descr="SENA imparte formación en Salud Pública a Comunidades Indíge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86" y="541190"/>
            <a:ext cx="4233743" cy="28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2.depositphotos.com/4046139/10128/i/950/depositphotos_101288826-stock-photo-pregnant-african-american-woma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 bwMode="auto">
          <a:xfrm>
            <a:off x="460375" y="3291266"/>
            <a:ext cx="3116179" cy="3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036930" y="3441027"/>
            <a:ext cx="7787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ENTORNOS PROTECTORES Y ESPACIOS AMIGABLES EN LA INSTITUCION</a:t>
            </a:r>
          </a:p>
          <a:p>
            <a:r>
              <a:rPr lang="es-MX" sz="2000" dirty="0" smtClean="0"/>
              <a:t>DAR TRATO RESPETUOSO</a:t>
            </a:r>
          </a:p>
          <a:p>
            <a:r>
              <a:rPr lang="es-MX" sz="2000" dirty="0" smtClean="0"/>
              <a:t>ENTENDER A LAS PACIENTES COMO SUJETOS DE DERECHO</a:t>
            </a:r>
          </a:p>
          <a:p>
            <a:r>
              <a:rPr lang="es-MX" sz="2000" dirty="0" smtClean="0"/>
              <a:t>GARANTIZAR LA EDUCACION EN PROMOCION DE LA LACTANCIA Y NUTRICION EN CADA ETAPA DE LA MUJER Y EL INFANTE</a:t>
            </a:r>
          </a:p>
          <a:p>
            <a:r>
              <a:rPr lang="es-MX" sz="2000" dirty="0" smtClean="0"/>
              <a:t>BRINDAR INFORMACION VERAZ, CONCRETA Y OPORTUNA SOBRE ENFERMEDADES, TAL CON ETS</a:t>
            </a:r>
          </a:p>
          <a:p>
            <a:r>
              <a:rPr lang="es-MX" sz="2000" dirty="0" smtClean="0"/>
              <a:t>TENER EN CUENTA LA NO DISCRIMINACION, LA PARTICIPACION Y EL TRATO DIGNO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833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0375" y="336882"/>
            <a:ext cx="64165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FF0000"/>
                </a:solidFill>
                <a:latin typeface="Roboto-Light"/>
              </a:rPr>
              <a:t/>
            </a:r>
            <a:br>
              <a:rPr lang="es-MX" sz="2400" b="1" dirty="0">
                <a:solidFill>
                  <a:srgbClr val="FF0000"/>
                </a:solidFill>
                <a:latin typeface="Roboto-Light"/>
              </a:rPr>
            </a:b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10. Disponer </a:t>
            </a: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de mecanismos y estrategias de apoyo institucional y comunitario que </a:t>
            </a: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favorezcan la </a:t>
            </a: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continuidad de las acciones más allá de los servicios institucionales, con el fin </a:t>
            </a: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de favorecer </a:t>
            </a: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la salud y la nutrición materna e infantil.</a:t>
            </a:r>
            <a:r>
              <a:rPr lang="es-MX" sz="2400" b="1" dirty="0">
                <a:solidFill>
                  <a:srgbClr val="FF0000"/>
                </a:solidFill>
              </a:rPr>
              <a:t>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33" y="629482"/>
            <a:ext cx="4570214" cy="50773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7831" y="3416968"/>
            <a:ext cx="5811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CONTINUAR CON LA SALUD Y NUTRICION MAS ALLA DE LA IPS</a:t>
            </a:r>
          </a:p>
          <a:p>
            <a:endParaRPr lang="es-MX" dirty="0"/>
          </a:p>
          <a:p>
            <a:r>
              <a:rPr lang="es-MX" dirty="0" smtClean="0"/>
              <a:t>IMPLEMENTAR MECANISMOS INSTITUCIONALES Y CONFORMAR GRUPOS DE APOYO QUE PERMITAN MEDIAR ENTRE LOS USUARIOS, EPS E IPS PARA FACILITAR LA PROMOCION, EL MANTENIMIENTO Y LA RECUPERACION DE LA SALUD NO SOLO DE LA LACTANTE Y EL INFANTE SINO DE TODO EL NUECLEO FAMILIAR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4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0376" y="830178"/>
            <a:ext cx="6048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800" b="1" dirty="0">
                <a:solidFill>
                  <a:srgbClr val="FF0000"/>
                </a:solidFill>
                <a:latin typeface="Roboto-Light"/>
              </a:rPr>
              <a:t/>
            </a:r>
            <a:br>
              <a:rPr lang="es-MX" sz="4800" b="1" dirty="0">
                <a:solidFill>
                  <a:srgbClr val="FF0000"/>
                </a:solidFill>
                <a:latin typeface="Roboto-Light"/>
              </a:rPr>
            </a:br>
            <a:r>
              <a:rPr lang="es-MX" sz="4800" b="1" dirty="0" smtClean="0">
                <a:solidFill>
                  <a:srgbClr val="FF0000"/>
                </a:solidFill>
                <a:latin typeface="Roboto-Light"/>
              </a:rPr>
              <a:t>ACCIONES QUE HA IMPLEMENTADO LA ENTIDAD</a:t>
            </a:r>
            <a:endParaRPr lang="es-CO" sz="48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33" y="629482"/>
            <a:ext cx="4570214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pic>
        <p:nvPicPr>
          <p:cNvPr id="1026" name="Picture 2" descr="Piel con piel en la primera hora de vida: reflejo de las nueve etapas  instintiv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50" y="1796324"/>
            <a:ext cx="9857983" cy="44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981198" y="651354"/>
            <a:ext cx="6310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CONTACTO PIEL A PIEL </a:t>
            </a:r>
            <a:endParaRPr lang="es-CO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E285F07-3974-4681-BA9B-46A783F24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-29029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52470" y="2033338"/>
            <a:ext cx="358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CAMINO</a:t>
            </a:r>
            <a:endParaRPr lang="es-CO" sz="5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pic>
        <p:nvPicPr>
          <p:cNvPr id="2050" name="Picture 2" descr="https://cdn.www.gob.pe/uploads/document/file/327090/standard_Contacto_piel_a_piel_madre_hijo_y_alojamiento_conjunto_son_derechos_20190625-15927-170os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0" y="1852059"/>
            <a:ext cx="9999853" cy="41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34350" y="974558"/>
            <a:ext cx="999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LACTANCIA EN LA PRIMERA HORA DE VIDA</a:t>
            </a:r>
            <a:endParaRPr lang="es-CO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85286" y="598778"/>
            <a:ext cx="9020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FOMENTO DE LACTANCIA MATERNA </a:t>
            </a:r>
          </a:p>
          <a:p>
            <a:r>
              <a:rPr lang="es-MX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LOS 6 PRIMEROS DE VIDA DEL NIÑO(A)</a:t>
            </a:r>
            <a:endParaRPr lang="es-CO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Por qué es importante el calostro para el bebé? -canalSAL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1" y="1598213"/>
            <a:ext cx="9606463" cy="4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8978" y="481263"/>
            <a:ext cx="4304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FF0000"/>
                </a:solidFill>
                <a:latin typeface="Roboto-Light"/>
              </a:rPr>
              <a:t/>
            </a:r>
            <a:br>
              <a:rPr lang="es-MX" sz="4800" b="1" dirty="0">
                <a:solidFill>
                  <a:srgbClr val="FF0000"/>
                </a:solidFill>
                <a:latin typeface="Roboto-Light"/>
              </a:rPr>
            </a:br>
            <a:r>
              <a:rPr lang="es-MX" sz="4800" b="1" dirty="0" smtClean="0">
                <a:solidFill>
                  <a:srgbClr val="FF0000"/>
                </a:solidFill>
                <a:latin typeface="Roboto-Light"/>
              </a:rPr>
              <a:t>PROGRAMA CANGURO</a:t>
            </a:r>
            <a:endParaRPr lang="es-CO" sz="48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1" y="3089309"/>
            <a:ext cx="4414794" cy="29446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02" y="481263"/>
            <a:ext cx="6806104" cy="52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5" y="533463"/>
            <a:ext cx="4928208" cy="57349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9" y="533463"/>
            <a:ext cx="4792579" cy="55004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84077" y="1503947"/>
            <a:ext cx="157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AUTORIZADO POR PADRES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1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0375" y="1648325"/>
            <a:ext cx="5615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FF0000"/>
                </a:solidFill>
                <a:latin typeface="Roboto-Light"/>
              </a:rPr>
              <a:t/>
            </a:r>
            <a:br>
              <a:rPr lang="es-MX" sz="4800" b="1" dirty="0">
                <a:solidFill>
                  <a:srgbClr val="FF0000"/>
                </a:solidFill>
                <a:latin typeface="Roboto-Light"/>
              </a:rPr>
            </a:br>
            <a:r>
              <a:rPr lang="es-MX" sz="4800" b="1" dirty="0" smtClean="0">
                <a:solidFill>
                  <a:srgbClr val="FF0000"/>
                </a:solidFill>
                <a:latin typeface="Roboto-Light"/>
              </a:rPr>
              <a:t>BANCO DE LECHE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03947" y="986589"/>
            <a:ext cx="4083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/>
              <a:t>QUE NOS FALTA</a:t>
            </a:r>
            <a:endParaRPr lang="es-CO" sz="4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56649"/>
            <a:ext cx="4969041" cy="20772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37674"/>
            <a:ext cx="4969042" cy="32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53654" y="2129589"/>
            <a:ext cx="7477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GRACIAS </a:t>
            </a:r>
          </a:p>
          <a:p>
            <a:pPr algn="ctr"/>
            <a:r>
              <a:rPr lang="es-MX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MABIS MERCADO RUA</a:t>
            </a:r>
          </a:p>
          <a:p>
            <a:pPr algn="ctr"/>
            <a:r>
              <a:rPr lang="es-MX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GESTION DE CALIDAD</a:t>
            </a:r>
            <a:endParaRPr lang="es-CO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00188" y="495290"/>
            <a:ext cx="9663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IAMI: INSTITUCIONES AMIGAS DE LA MUJER Y LA INFANCIA INTEGRAL</a:t>
            </a:r>
            <a:endParaRPr lang="es-CO" sz="4800" dirty="0">
              <a:solidFill>
                <a:srgbClr val="70AD4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02915" y="3116934"/>
            <a:ext cx="9760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202124"/>
                </a:solidFill>
                <a:latin typeface="Google Sans"/>
              </a:rPr>
              <a:t>Estrategia propuesta por la UNICEF Y OMS: modelo de calidad y respeto basado en la Nutrición de la mujer e infantes.</a:t>
            </a:r>
            <a:endParaRPr lang="es-MX" sz="3600" dirty="0">
              <a:solidFill>
                <a:srgbClr val="202124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5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5798" y="495290"/>
            <a:ext cx="108284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IAMI</a:t>
            </a:r>
          </a:p>
          <a:p>
            <a:pPr algn="ctr"/>
            <a:endParaRPr lang="es-MX" sz="4800" dirty="0" smtClean="0">
              <a:solidFill>
                <a:srgbClr val="70AD47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48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Historia:</a:t>
            </a:r>
          </a:p>
          <a:p>
            <a:pPr algn="ctr"/>
            <a:endParaRPr lang="es-MX" sz="4800" dirty="0" smtClean="0">
              <a:solidFill>
                <a:srgbClr val="70AD47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MX" sz="4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En 1989 OMS Y UNICEF propone unos criterios globales para evaluar los 10 pasos (cumbre mundial para la infancia</a:t>
            </a:r>
          </a:p>
          <a:p>
            <a:pPr algn="just"/>
            <a:endParaRPr lang="es-CO" sz="4400" dirty="0">
              <a:solidFill>
                <a:srgbClr val="70AD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0375" y="495290"/>
            <a:ext cx="110538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IAMI</a:t>
            </a:r>
          </a:p>
          <a:p>
            <a:pPr algn="ctr"/>
            <a:r>
              <a:rPr lang="es-MX" sz="32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Marco Legal:</a:t>
            </a:r>
          </a:p>
          <a:p>
            <a:pPr algn="ctr"/>
            <a:endParaRPr lang="es-MX" sz="3200" dirty="0" smtClean="0">
              <a:solidFill>
                <a:srgbClr val="70AD47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MX" sz="2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1991 Plan decenal Lactancia Materna: Promoción y Protección de la lactancia materna</a:t>
            </a:r>
          </a:p>
          <a:p>
            <a:pPr algn="just"/>
            <a:r>
              <a:rPr lang="es-MX" sz="2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Art. 44 de la C.N.: Derechos de los niños y niñas</a:t>
            </a:r>
          </a:p>
          <a:p>
            <a:pPr algn="just"/>
            <a:r>
              <a:rPr lang="es-MX" sz="2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Ley 1122/2007: calidad: atención oportuna y personalizada</a:t>
            </a:r>
          </a:p>
          <a:p>
            <a:pPr algn="just"/>
            <a:r>
              <a:rPr lang="es-MX" sz="2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Ley 1098 de 2006: ley de Infancia y Adolescencia</a:t>
            </a:r>
          </a:p>
          <a:p>
            <a:pPr algn="just"/>
            <a:r>
              <a:rPr lang="es-MX" sz="2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Decreto 3039/2007: plan decenal de salud publica: prioridades</a:t>
            </a:r>
          </a:p>
          <a:p>
            <a:pPr algn="just"/>
            <a:r>
              <a:rPr lang="es-MX" sz="2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Decreto 1396/1992: crea concejo nacional de apoyo a la lactancia materna</a:t>
            </a:r>
          </a:p>
          <a:p>
            <a:pPr algn="just"/>
            <a:r>
              <a:rPr lang="es-MX" sz="2400" dirty="0" smtClean="0">
                <a:solidFill>
                  <a:srgbClr val="70AD47"/>
                </a:solidFill>
                <a:latin typeface="Arial Black" panose="020B0A04020102020204" pitchFamily="34" charset="0"/>
              </a:rPr>
              <a:t>Decreto 1397/1992: promueve la lactancia materna</a:t>
            </a:r>
          </a:p>
          <a:p>
            <a:pPr algn="ctr"/>
            <a:endParaRPr lang="es-MX" sz="2800" dirty="0" smtClean="0">
              <a:solidFill>
                <a:srgbClr val="70AD47"/>
              </a:solidFill>
              <a:latin typeface="Arial Black" panose="020B0A04020102020204" pitchFamily="34" charset="0"/>
            </a:endParaRPr>
          </a:p>
          <a:p>
            <a:pPr algn="just"/>
            <a:endParaRPr lang="es-CO" sz="4400" dirty="0">
              <a:solidFill>
                <a:srgbClr val="70AD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5575" y="495290"/>
            <a:ext cx="5860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SOCIALIZACION PRACTICAS IAMI</a:t>
            </a:r>
            <a:endParaRPr lang="es-CO" sz="32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0375" y="1649742"/>
            <a:ext cx="57318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02124"/>
                </a:solidFill>
                <a:latin typeface="Google Sans"/>
              </a:rPr>
              <a:t>Los pilares de la estrategia son tres</a:t>
            </a:r>
            <a:r>
              <a:rPr lang="es-MX" sz="2400" b="1" dirty="0" smtClean="0">
                <a:solidFill>
                  <a:srgbClr val="202124"/>
                </a:solidFill>
                <a:latin typeface="Google Sans"/>
              </a:rPr>
              <a:t>:</a:t>
            </a:r>
          </a:p>
          <a:p>
            <a:endParaRPr lang="es-MX" sz="3200" dirty="0">
              <a:solidFill>
                <a:srgbClr val="202124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202124"/>
                </a:solidFill>
                <a:latin typeface="Google Sans"/>
              </a:rPr>
              <a:t>La integración de servicios y programas</a:t>
            </a:r>
            <a:r>
              <a:rPr lang="es-MX" sz="3200" dirty="0" smtClean="0">
                <a:solidFill>
                  <a:srgbClr val="202124"/>
                </a:solidFill>
                <a:latin typeface="Google Sans"/>
              </a:rPr>
              <a:t>.</a:t>
            </a:r>
          </a:p>
          <a:p>
            <a:endParaRPr lang="es-MX" sz="3200" dirty="0">
              <a:solidFill>
                <a:srgbClr val="202124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202124"/>
                </a:solidFill>
                <a:latin typeface="Google Sans"/>
              </a:rPr>
              <a:t>La continuidad de la atención</a:t>
            </a:r>
            <a:r>
              <a:rPr lang="es-MX" sz="3200" dirty="0" smtClean="0">
                <a:solidFill>
                  <a:srgbClr val="202124"/>
                </a:solidFill>
                <a:latin typeface="Google Sans"/>
              </a:rPr>
              <a:t>.</a:t>
            </a:r>
          </a:p>
          <a:p>
            <a:endParaRPr lang="es-MX" sz="3200" dirty="0">
              <a:solidFill>
                <a:srgbClr val="202124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202124"/>
                </a:solidFill>
                <a:latin typeface="Google Sans"/>
              </a:rPr>
              <a:t>La óptima calidad de la atención.</a:t>
            </a:r>
            <a:endParaRPr lang="es-MX" sz="32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642" r="4257" b="4040"/>
          <a:stretch/>
        </p:blipFill>
        <p:spPr>
          <a:xfrm>
            <a:off x="6328614" y="519355"/>
            <a:ext cx="5727031" cy="52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9705" y="553451"/>
            <a:ext cx="6966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prstClr val="black"/>
                </a:solidFill>
              </a:rPr>
              <a:t>RESOLUCION 0180 DEL 31 DE AGOSTO DE 2021</a:t>
            </a:r>
            <a:endParaRPr lang="es-CO" sz="4000" b="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65461" t="64627" r="19835" b="10624"/>
          <a:stretch/>
        </p:blipFill>
        <p:spPr>
          <a:xfrm>
            <a:off x="7615990" y="1264070"/>
            <a:ext cx="4208150" cy="424714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49705" y="1937084"/>
            <a:ext cx="6737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smtClean="0">
                <a:solidFill>
                  <a:prstClr val="black"/>
                </a:solidFill>
              </a:rPr>
              <a:t>ADOPTA LOS PROCEDIMIENTOS PARA LA IMPLEMENTACION DE LA </a:t>
            </a:r>
          </a:p>
          <a:p>
            <a:pPr algn="just"/>
            <a:r>
              <a:rPr lang="es-MX" sz="3600" dirty="0" smtClean="0">
                <a:solidFill>
                  <a:prstClr val="black"/>
                </a:solidFill>
              </a:rPr>
              <a:t>ESTRATEGIA EN INSTITUCIONES AMIGAS DE LA MUJER Y LA INFANCIA</a:t>
            </a:r>
          </a:p>
          <a:p>
            <a:pPr algn="just"/>
            <a:r>
              <a:rPr lang="es-MX" sz="3600" dirty="0" smtClean="0">
                <a:solidFill>
                  <a:prstClr val="black"/>
                </a:solidFill>
              </a:rPr>
              <a:t>CON ENFOQUE DIFERENCIAL</a:t>
            </a:r>
            <a:endParaRPr lang="es-CO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9809" y="1161777"/>
            <a:ext cx="6558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Disponer </a:t>
            </a: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de una política institucional para la promoción, protección, atención y apoyo </a:t>
            </a: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en salud </a:t>
            </a:r>
            <a:r>
              <a:rPr lang="es-MX" sz="2400" b="1" dirty="0">
                <a:solidFill>
                  <a:srgbClr val="FF0000"/>
                </a:solidFill>
                <a:latin typeface="Roboto-Light"/>
              </a:rPr>
              <a:t>y nutrición a la población materna e infantil</a:t>
            </a:r>
            <a:r>
              <a:rPr lang="es-MX" sz="2400" b="1" dirty="0" smtClean="0">
                <a:solidFill>
                  <a:srgbClr val="FF0000"/>
                </a:solidFill>
                <a:latin typeface="Roboto-Light"/>
              </a:rPr>
              <a:t>.</a:t>
            </a:r>
          </a:p>
          <a:p>
            <a:endParaRPr lang="es-MX" sz="2400" dirty="0" smtClean="0">
              <a:solidFill>
                <a:srgbClr val="1D1D1B"/>
              </a:solidFill>
              <a:latin typeface="Roboto-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28" y="836924"/>
            <a:ext cx="4586672" cy="44930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758" y="433138"/>
            <a:ext cx="2363100" cy="7286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90337" y="2983830"/>
            <a:ext cx="6617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 •	Socializar con todo el personal de la institución la política de IAMI integral y garantizar que todos la conozcan y la </a:t>
            </a:r>
            <a:r>
              <a:rPr lang="es-MX" sz="2800" dirty="0" smtClean="0"/>
              <a:t>practiquen</a:t>
            </a:r>
          </a:p>
          <a:p>
            <a:r>
              <a:rPr lang="es-MX" sz="2800" dirty="0" smtClean="0"/>
              <a:t>Planificación</a:t>
            </a:r>
          </a:p>
          <a:p>
            <a:r>
              <a:rPr lang="es-MX" sz="2800" dirty="0" smtClean="0"/>
              <a:t>Atención del Parto</a:t>
            </a:r>
          </a:p>
          <a:p>
            <a:r>
              <a:rPr lang="es-MX" sz="2800" dirty="0" smtClean="0"/>
              <a:t>Educación a la gestante</a:t>
            </a:r>
          </a:p>
          <a:p>
            <a:r>
              <a:rPr lang="es-MX" sz="2800" dirty="0" smtClean="0"/>
              <a:t>Apoyo a la Lactancia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4563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022E8C-AB60-440D-93F5-7371E3C6C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5B13D08-DD7B-451B-B8CB-98AC04A0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65477" y="5706808"/>
            <a:ext cx="2958663" cy="654269"/>
          </a:xfrm>
          <a:prstGeom prst="rect">
            <a:avLst/>
          </a:prstGeom>
        </p:spPr>
      </p:pic>
      <p:sp>
        <p:nvSpPr>
          <p:cNvPr id="3" name="AutoShape 2" descr="blob:https://web.whatsapp.com/74fc8da9-d993-435d-8c09-5ace046f78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9809" y="800828"/>
            <a:ext cx="7118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 smtClean="0">
              <a:solidFill>
                <a:srgbClr val="1D1D1B"/>
              </a:solidFill>
              <a:latin typeface="Roboto-Light"/>
            </a:endParaRPr>
          </a:p>
          <a:p>
            <a:pPr algn="just"/>
            <a:r>
              <a:rPr lang="es-MX" sz="2400" b="1" dirty="0" smtClean="0">
                <a:solidFill>
                  <a:srgbClr val="0070C0"/>
                </a:solidFill>
                <a:latin typeface="Roboto-Light"/>
              </a:rPr>
              <a:t>2. Capacitar </a:t>
            </a:r>
            <a:r>
              <a:rPr lang="es-MX" sz="2400" b="1" dirty="0">
                <a:solidFill>
                  <a:srgbClr val="0070C0"/>
                </a:solidFill>
                <a:latin typeface="Roboto-Light"/>
              </a:rPr>
              <a:t>a todo el personal que atiende la población materna e infantil, de tal forma que </a:t>
            </a:r>
            <a:r>
              <a:rPr lang="es-MX" sz="2400" b="1" dirty="0" smtClean="0">
                <a:solidFill>
                  <a:srgbClr val="0070C0"/>
                </a:solidFill>
                <a:latin typeface="Roboto-Light"/>
              </a:rPr>
              <a:t>esté en </a:t>
            </a:r>
            <a:r>
              <a:rPr lang="es-MX" sz="2400" b="1" dirty="0">
                <a:solidFill>
                  <a:srgbClr val="0070C0"/>
                </a:solidFill>
                <a:latin typeface="Roboto-Light"/>
              </a:rPr>
              <a:t>condiciones de poner en práctica la política IAMII institucional de salud y nutrición </a:t>
            </a:r>
            <a:r>
              <a:rPr lang="es-MX" sz="2400" b="1" dirty="0" smtClean="0">
                <a:solidFill>
                  <a:srgbClr val="0070C0"/>
                </a:solidFill>
                <a:latin typeface="Roboto-Light"/>
              </a:rPr>
              <a:t>en favor </a:t>
            </a:r>
            <a:r>
              <a:rPr lang="es-MX" sz="2400" b="1" dirty="0">
                <a:solidFill>
                  <a:srgbClr val="0070C0"/>
                </a:solidFill>
                <a:latin typeface="Roboto-Light"/>
              </a:rPr>
              <a:t>de la mujer y la infancia.</a:t>
            </a:r>
            <a:r>
              <a:rPr lang="es-MX" sz="2400" b="1" dirty="0">
                <a:solidFill>
                  <a:srgbClr val="0070C0"/>
                </a:solidFill>
              </a:rPr>
              <a:t> </a:t>
            </a:r>
            <a:endParaRPr lang="es-CO" sz="24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55" y="709864"/>
            <a:ext cx="3973324" cy="49969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18147" y="3717759"/>
            <a:ext cx="687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Preparación técnica del talento humano  para educar a la gestante y familiares en temas como:</a:t>
            </a:r>
          </a:p>
          <a:p>
            <a:r>
              <a:rPr lang="es-MX" sz="2400" dirty="0" smtClean="0"/>
              <a:t>Control prenatal</a:t>
            </a:r>
          </a:p>
          <a:p>
            <a:r>
              <a:rPr lang="es-MX" sz="2400" dirty="0" smtClean="0"/>
              <a:t>Actividades durante la </a:t>
            </a:r>
            <a:r>
              <a:rPr lang="es-MX" sz="2400" dirty="0" err="1" smtClean="0"/>
              <a:t>gestacion</a:t>
            </a:r>
            <a:endParaRPr lang="es-MX" sz="2400" dirty="0" smtClean="0"/>
          </a:p>
          <a:p>
            <a:r>
              <a:rPr lang="es-MX" sz="2400" dirty="0" smtClean="0"/>
              <a:t>Juego y Lectura en apoyo a la lactancia materna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9076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820</Words>
  <Application>Microsoft Office PowerPoint</Application>
  <PresentationFormat>Panorámica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Google Sans</vt:lpstr>
      <vt:lpstr>Roboto-Light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HENRRY MARTINEZ</dc:creator>
  <cp:lastModifiedBy>HENRRY MARTINEZ</cp:lastModifiedBy>
  <cp:revision>37</cp:revision>
  <dcterms:created xsi:type="dcterms:W3CDTF">2024-03-04T19:21:38Z</dcterms:created>
  <dcterms:modified xsi:type="dcterms:W3CDTF">2024-03-18T15:36:45Z</dcterms:modified>
</cp:coreProperties>
</file>